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9" r:id="rId4"/>
    <p:sldId id="258" r:id="rId5"/>
    <p:sldId id="259" r:id="rId6"/>
    <p:sldId id="266" r:id="rId7"/>
    <p:sldId id="275" r:id="rId8"/>
    <p:sldId id="294" r:id="rId9"/>
    <p:sldId id="287" r:id="rId10"/>
    <p:sldId id="284" r:id="rId11"/>
    <p:sldId id="263" r:id="rId12"/>
    <p:sldId id="282" r:id="rId13"/>
    <p:sldId id="278" r:id="rId14"/>
    <p:sldId id="289" r:id="rId15"/>
    <p:sldId id="290" r:id="rId16"/>
    <p:sldId id="281" r:id="rId17"/>
    <p:sldId id="288" r:id="rId18"/>
    <p:sldId id="280" r:id="rId19"/>
    <p:sldId id="272" r:id="rId20"/>
    <p:sldId id="274" r:id="rId21"/>
    <p:sldId id="271" r:id="rId22"/>
    <p:sldId id="279" r:id="rId23"/>
    <p:sldId id="265" r:id="rId24"/>
    <p:sldId id="292" r:id="rId25"/>
    <p:sldId id="285" r:id="rId26"/>
    <p:sldId id="262" r:id="rId27"/>
    <p:sldId id="291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0"/>
    <p:restoredTop sz="67945"/>
  </p:normalViewPr>
  <p:slideViewPr>
    <p:cSldViewPr snapToGrid="0" snapToObjects="1">
      <p:cViewPr varScale="1">
        <p:scale>
          <a:sx n="71" d="100"/>
          <a:sy n="71" d="100"/>
        </p:scale>
        <p:origin x="168" y="240"/>
      </p:cViewPr>
      <p:guideLst/>
    </p:cSldViewPr>
  </p:slideViewPr>
  <p:outlineViewPr>
    <p:cViewPr>
      <p:scale>
        <a:sx n="33" d="100"/>
        <a:sy n="33" d="100"/>
      </p:scale>
      <p:origin x="0" y="-42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AABBF-C303-E946-BA26-4607BE46727C}" type="doc">
      <dgm:prSet loTypeId="urn:microsoft.com/office/officeart/2005/8/layout/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EAF05-5B44-F74D-A311-531F24DB4392}">
      <dgm:prSet phldrT="[Text]" custT="1"/>
      <dgm:spPr/>
      <dgm:t>
        <a:bodyPr/>
        <a:lstStyle/>
        <a:p>
          <a:r>
            <a:rPr lang="en-US" sz="2000" dirty="0"/>
            <a:t>Generate synthetic data</a:t>
          </a:r>
        </a:p>
      </dgm:t>
    </dgm:pt>
    <dgm:pt modelId="{A23F84F1-68F7-B748-9C27-7E6952B396EA}" type="parTrans" cxnId="{45B07E6F-A418-4743-A4CE-20D8F8F60AF5}">
      <dgm:prSet/>
      <dgm:spPr/>
      <dgm:t>
        <a:bodyPr/>
        <a:lstStyle/>
        <a:p>
          <a:endParaRPr lang="en-US" sz="2000"/>
        </a:p>
      </dgm:t>
    </dgm:pt>
    <dgm:pt modelId="{7618E438-AC85-3E48-9313-98CE866EFEB4}" type="sibTrans" cxnId="{45B07E6F-A418-4743-A4CE-20D8F8F60AF5}">
      <dgm:prSet custT="1"/>
      <dgm:spPr/>
      <dgm:t>
        <a:bodyPr/>
        <a:lstStyle/>
        <a:p>
          <a:endParaRPr lang="en-US" sz="2000"/>
        </a:p>
      </dgm:t>
    </dgm:pt>
    <dgm:pt modelId="{345B7162-465C-1641-A5FB-47CEF80CB18E}">
      <dgm:prSet phldrT="[Text]" custT="1"/>
      <dgm:spPr/>
      <dgm:t>
        <a:bodyPr/>
        <a:lstStyle/>
        <a:p>
          <a:r>
            <a:rPr lang="en-US" sz="2000" dirty="0"/>
            <a:t>Train</a:t>
          </a:r>
          <a:r>
            <a:rPr lang="en-US" sz="2000" baseline="0" dirty="0"/>
            <a:t> model</a:t>
          </a:r>
          <a:endParaRPr lang="en-US" sz="2000" dirty="0"/>
        </a:p>
      </dgm:t>
    </dgm:pt>
    <dgm:pt modelId="{7DE1EB0D-918B-9940-958F-BA633E4269C8}" type="parTrans" cxnId="{979CDF41-F7FF-F94D-8072-35D84D585234}">
      <dgm:prSet/>
      <dgm:spPr/>
      <dgm:t>
        <a:bodyPr/>
        <a:lstStyle/>
        <a:p>
          <a:endParaRPr lang="en-US" sz="2000"/>
        </a:p>
      </dgm:t>
    </dgm:pt>
    <dgm:pt modelId="{A7A33A79-A349-7E42-BEB9-4F99AAE88DCD}" type="sibTrans" cxnId="{979CDF41-F7FF-F94D-8072-35D84D585234}">
      <dgm:prSet custT="1"/>
      <dgm:spPr/>
      <dgm:t>
        <a:bodyPr/>
        <a:lstStyle/>
        <a:p>
          <a:endParaRPr lang="en-US" sz="2000"/>
        </a:p>
      </dgm:t>
    </dgm:pt>
    <dgm:pt modelId="{93E7E15A-A363-1D43-93A1-2238C0F9B461}">
      <dgm:prSet phldrT="[Text]" custT="1"/>
      <dgm:spPr/>
      <dgm:t>
        <a:bodyPr/>
        <a:lstStyle/>
        <a:p>
          <a:r>
            <a:rPr lang="en-US" sz="2000" dirty="0"/>
            <a:t>Testing: feed random kmers </a:t>
          </a:r>
        </a:p>
      </dgm:t>
    </dgm:pt>
    <dgm:pt modelId="{A2A2C43A-A98B-D448-AB04-CA07E13BF5C8}" type="parTrans" cxnId="{EA5175B8-49EB-B54F-827D-D65B5A6F03D8}">
      <dgm:prSet/>
      <dgm:spPr/>
      <dgm:t>
        <a:bodyPr/>
        <a:lstStyle/>
        <a:p>
          <a:endParaRPr lang="en-US" sz="2000"/>
        </a:p>
      </dgm:t>
    </dgm:pt>
    <dgm:pt modelId="{5F252130-08BF-B640-92B9-F02B88529E4A}" type="sibTrans" cxnId="{EA5175B8-49EB-B54F-827D-D65B5A6F03D8}">
      <dgm:prSet custT="1"/>
      <dgm:spPr/>
      <dgm:t>
        <a:bodyPr/>
        <a:lstStyle/>
        <a:p>
          <a:endParaRPr lang="en-US" sz="2000"/>
        </a:p>
      </dgm:t>
    </dgm:pt>
    <dgm:pt modelId="{B7F07135-ECBD-4A47-B6AA-2D4996A98631}">
      <dgm:prSet custT="1"/>
      <dgm:spPr/>
      <dgm:t>
        <a:bodyPr/>
        <a:lstStyle/>
        <a:p>
          <a:r>
            <a:rPr lang="en-US" sz="2000" dirty="0"/>
            <a:t>Select top 5% of kmers</a:t>
          </a:r>
        </a:p>
      </dgm:t>
    </dgm:pt>
    <dgm:pt modelId="{765E2DF1-42A2-7F43-BD59-9352162C0A01}" type="parTrans" cxnId="{906D62F2-7D5B-554E-9BDD-3CD8A2A9F182}">
      <dgm:prSet/>
      <dgm:spPr/>
      <dgm:t>
        <a:bodyPr/>
        <a:lstStyle/>
        <a:p>
          <a:endParaRPr lang="en-US" sz="2000"/>
        </a:p>
      </dgm:t>
    </dgm:pt>
    <dgm:pt modelId="{B00C7AA6-CE0B-764A-AA77-4A91FE9C5287}" type="sibTrans" cxnId="{906D62F2-7D5B-554E-9BDD-3CD8A2A9F182}">
      <dgm:prSet custT="1"/>
      <dgm:spPr/>
      <dgm:t>
        <a:bodyPr/>
        <a:lstStyle/>
        <a:p>
          <a:endParaRPr lang="en-US" sz="2000"/>
        </a:p>
      </dgm:t>
    </dgm:pt>
    <dgm:pt modelId="{21C4DE3F-D47A-F441-826D-B3F50B48B545}">
      <dgm:prSet custT="1"/>
      <dgm:spPr/>
      <dgm:t>
        <a:bodyPr/>
        <a:lstStyle/>
        <a:p>
          <a:r>
            <a:rPr lang="en-US" sz="2000" dirty="0"/>
            <a:t>Create sequence logo</a:t>
          </a:r>
        </a:p>
      </dgm:t>
    </dgm:pt>
    <dgm:pt modelId="{66DE734F-33CD-8B4A-BB43-50229BC31898}" type="parTrans" cxnId="{97332CA3-ED25-FC4A-8371-CA3D68C383EB}">
      <dgm:prSet/>
      <dgm:spPr/>
      <dgm:t>
        <a:bodyPr/>
        <a:lstStyle/>
        <a:p>
          <a:endParaRPr lang="en-US" sz="2000"/>
        </a:p>
      </dgm:t>
    </dgm:pt>
    <dgm:pt modelId="{D1662B99-BB83-5A4B-8190-EE5F34784C4E}" type="sibTrans" cxnId="{97332CA3-ED25-FC4A-8371-CA3D68C383EB}">
      <dgm:prSet/>
      <dgm:spPr/>
      <dgm:t>
        <a:bodyPr/>
        <a:lstStyle/>
        <a:p>
          <a:endParaRPr lang="en-US" sz="2000"/>
        </a:p>
      </dgm:t>
    </dgm:pt>
    <dgm:pt modelId="{69D8E161-660F-4148-B847-99062FD70010}" type="pres">
      <dgm:prSet presAssocID="{9D5AABBF-C303-E946-BA26-4607BE46727C}" presName="linearFlow" presStyleCnt="0">
        <dgm:presLayoutVars>
          <dgm:resizeHandles val="exact"/>
        </dgm:presLayoutVars>
      </dgm:prSet>
      <dgm:spPr/>
    </dgm:pt>
    <dgm:pt modelId="{AA0D3BE6-D766-064E-8984-9F25FEE4078B}" type="pres">
      <dgm:prSet presAssocID="{E86EAF05-5B44-F74D-A311-531F24DB4392}" presName="node" presStyleLbl="node1" presStyleIdx="0" presStyleCnt="5">
        <dgm:presLayoutVars>
          <dgm:bulletEnabled val="1"/>
        </dgm:presLayoutVars>
      </dgm:prSet>
      <dgm:spPr/>
    </dgm:pt>
    <dgm:pt modelId="{D5A821BD-C04E-BF48-B108-F85618AB937D}" type="pres">
      <dgm:prSet presAssocID="{7618E438-AC85-3E48-9313-98CE866EFEB4}" presName="sibTrans" presStyleLbl="sibTrans2D1" presStyleIdx="0" presStyleCnt="4"/>
      <dgm:spPr/>
    </dgm:pt>
    <dgm:pt modelId="{A7E3DDF7-7E2C-0B46-9B9E-0002B7B97C7C}" type="pres">
      <dgm:prSet presAssocID="{7618E438-AC85-3E48-9313-98CE866EFEB4}" presName="connectorText" presStyleLbl="sibTrans2D1" presStyleIdx="0" presStyleCnt="4"/>
      <dgm:spPr/>
    </dgm:pt>
    <dgm:pt modelId="{3382B58C-FC7D-B543-96FE-975B08419439}" type="pres">
      <dgm:prSet presAssocID="{345B7162-465C-1641-A5FB-47CEF80CB18E}" presName="node" presStyleLbl="node1" presStyleIdx="1" presStyleCnt="5">
        <dgm:presLayoutVars>
          <dgm:bulletEnabled val="1"/>
        </dgm:presLayoutVars>
      </dgm:prSet>
      <dgm:spPr/>
    </dgm:pt>
    <dgm:pt modelId="{C166545C-9538-A54B-AB52-343E1B0435FE}" type="pres">
      <dgm:prSet presAssocID="{A7A33A79-A349-7E42-BEB9-4F99AAE88DCD}" presName="sibTrans" presStyleLbl="sibTrans2D1" presStyleIdx="1" presStyleCnt="4"/>
      <dgm:spPr/>
    </dgm:pt>
    <dgm:pt modelId="{7CBE3C53-15A2-A94B-8E75-3964894FA057}" type="pres">
      <dgm:prSet presAssocID="{A7A33A79-A349-7E42-BEB9-4F99AAE88DCD}" presName="connectorText" presStyleLbl="sibTrans2D1" presStyleIdx="1" presStyleCnt="4"/>
      <dgm:spPr/>
    </dgm:pt>
    <dgm:pt modelId="{1EC27B79-191C-F84D-84EE-9D9212DF8E09}" type="pres">
      <dgm:prSet presAssocID="{93E7E15A-A363-1D43-93A1-2238C0F9B461}" presName="node" presStyleLbl="node1" presStyleIdx="2" presStyleCnt="5">
        <dgm:presLayoutVars>
          <dgm:bulletEnabled val="1"/>
        </dgm:presLayoutVars>
      </dgm:prSet>
      <dgm:spPr/>
    </dgm:pt>
    <dgm:pt modelId="{6CB0FC0D-216C-CF40-B695-4FD0ADA09B72}" type="pres">
      <dgm:prSet presAssocID="{5F252130-08BF-B640-92B9-F02B88529E4A}" presName="sibTrans" presStyleLbl="sibTrans2D1" presStyleIdx="2" presStyleCnt="4"/>
      <dgm:spPr/>
    </dgm:pt>
    <dgm:pt modelId="{C5CF22E5-A290-C949-BAA5-101BDE524AFC}" type="pres">
      <dgm:prSet presAssocID="{5F252130-08BF-B640-92B9-F02B88529E4A}" presName="connectorText" presStyleLbl="sibTrans2D1" presStyleIdx="2" presStyleCnt="4"/>
      <dgm:spPr/>
    </dgm:pt>
    <dgm:pt modelId="{DA92A69D-3335-5941-829C-17A472839380}" type="pres">
      <dgm:prSet presAssocID="{B7F07135-ECBD-4A47-B6AA-2D4996A98631}" presName="node" presStyleLbl="node1" presStyleIdx="3" presStyleCnt="5">
        <dgm:presLayoutVars>
          <dgm:bulletEnabled val="1"/>
        </dgm:presLayoutVars>
      </dgm:prSet>
      <dgm:spPr/>
    </dgm:pt>
    <dgm:pt modelId="{83A3A0C4-83EA-E449-A28B-A57DA1F2AEFF}" type="pres">
      <dgm:prSet presAssocID="{B00C7AA6-CE0B-764A-AA77-4A91FE9C5287}" presName="sibTrans" presStyleLbl="sibTrans2D1" presStyleIdx="3" presStyleCnt="4"/>
      <dgm:spPr/>
    </dgm:pt>
    <dgm:pt modelId="{E8DE3A00-1749-714B-9A23-2EC5D6380B26}" type="pres">
      <dgm:prSet presAssocID="{B00C7AA6-CE0B-764A-AA77-4A91FE9C5287}" presName="connectorText" presStyleLbl="sibTrans2D1" presStyleIdx="3" presStyleCnt="4"/>
      <dgm:spPr/>
    </dgm:pt>
    <dgm:pt modelId="{03461A68-477E-694F-A843-01C86D1F38F6}" type="pres">
      <dgm:prSet presAssocID="{21C4DE3F-D47A-F441-826D-B3F50B48B545}" presName="node" presStyleLbl="node1" presStyleIdx="4" presStyleCnt="5">
        <dgm:presLayoutVars>
          <dgm:bulletEnabled val="1"/>
        </dgm:presLayoutVars>
      </dgm:prSet>
      <dgm:spPr/>
    </dgm:pt>
  </dgm:ptLst>
  <dgm:cxnLst>
    <dgm:cxn modelId="{4F3CD117-56E3-944E-8C66-F4A18C764282}" type="presOf" srcId="{345B7162-465C-1641-A5FB-47CEF80CB18E}" destId="{3382B58C-FC7D-B543-96FE-975B08419439}" srcOrd="0" destOrd="0" presId="urn:microsoft.com/office/officeart/2005/8/layout/process2"/>
    <dgm:cxn modelId="{A446A51B-9862-E04E-B14A-0E79A810959D}" type="presOf" srcId="{9D5AABBF-C303-E946-BA26-4607BE46727C}" destId="{69D8E161-660F-4148-B847-99062FD70010}" srcOrd="0" destOrd="0" presId="urn:microsoft.com/office/officeart/2005/8/layout/process2"/>
    <dgm:cxn modelId="{B45F522D-3AB9-B047-9552-20D33B764593}" type="presOf" srcId="{A7A33A79-A349-7E42-BEB9-4F99AAE88DCD}" destId="{7CBE3C53-15A2-A94B-8E75-3964894FA057}" srcOrd="1" destOrd="0" presId="urn:microsoft.com/office/officeart/2005/8/layout/process2"/>
    <dgm:cxn modelId="{1975AC30-0F04-A648-B9D1-532CD7291A89}" type="presOf" srcId="{5F252130-08BF-B640-92B9-F02B88529E4A}" destId="{C5CF22E5-A290-C949-BAA5-101BDE524AFC}" srcOrd="1" destOrd="0" presId="urn:microsoft.com/office/officeart/2005/8/layout/process2"/>
    <dgm:cxn modelId="{44859D3B-1B58-4A48-AAE6-AB96789A1DDF}" type="presOf" srcId="{7618E438-AC85-3E48-9313-98CE866EFEB4}" destId="{D5A821BD-C04E-BF48-B108-F85618AB937D}" srcOrd="0" destOrd="0" presId="urn:microsoft.com/office/officeart/2005/8/layout/process2"/>
    <dgm:cxn modelId="{8D3D4A3C-C46B-4547-83DB-9FE9D3ED0E8D}" type="presOf" srcId="{93E7E15A-A363-1D43-93A1-2238C0F9B461}" destId="{1EC27B79-191C-F84D-84EE-9D9212DF8E09}" srcOrd="0" destOrd="0" presId="urn:microsoft.com/office/officeart/2005/8/layout/process2"/>
    <dgm:cxn modelId="{979CDF41-F7FF-F94D-8072-35D84D585234}" srcId="{9D5AABBF-C303-E946-BA26-4607BE46727C}" destId="{345B7162-465C-1641-A5FB-47CEF80CB18E}" srcOrd="1" destOrd="0" parTransId="{7DE1EB0D-918B-9940-958F-BA633E4269C8}" sibTransId="{A7A33A79-A349-7E42-BEB9-4F99AAE88DCD}"/>
    <dgm:cxn modelId="{AFE8B844-79F5-AA49-AD6C-09125E26B9AF}" type="presOf" srcId="{7618E438-AC85-3E48-9313-98CE866EFEB4}" destId="{A7E3DDF7-7E2C-0B46-9B9E-0002B7B97C7C}" srcOrd="1" destOrd="0" presId="urn:microsoft.com/office/officeart/2005/8/layout/process2"/>
    <dgm:cxn modelId="{A0DAB94E-DE80-ED47-895B-5BF7C102F87E}" type="presOf" srcId="{B7F07135-ECBD-4A47-B6AA-2D4996A98631}" destId="{DA92A69D-3335-5941-829C-17A472839380}" srcOrd="0" destOrd="0" presId="urn:microsoft.com/office/officeart/2005/8/layout/process2"/>
    <dgm:cxn modelId="{45B07E6F-A418-4743-A4CE-20D8F8F60AF5}" srcId="{9D5AABBF-C303-E946-BA26-4607BE46727C}" destId="{E86EAF05-5B44-F74D-A311-531F24DB4392}" srcOrd="0" destOrd="0" parTransId="{A23F84F1-68F7-B748-9C27-7E6952B396EA}" sibTransId="{7618E438-AC85-3E48-9313-98CE866EFEB4}"/>
    <dgm:cxn modelId="{ACADD19B-7450-A148-A98F-5EFFC6268828}" type="presOf" srcId="{B00C7AA6-CE0B-764A-AA77-4A91FE9C5287}" destId="{83A3A0C4-83EA-E449-A28B-A57DA1F2AEFF}" srcOrd="0" destOrd="0" presId="urn:microsoft.com/office/officeart/2005/8/layout/process2"/>
    <dgm:cxn modelId="{97332CA3-ED25-FC4A-8371-CA3D68C383EB}" srcId="{9D5AABBF-C303-E946-BA26-4607BE46727C}" destId="{21C4DE3F-D47A-F441-826D-B3F50B48B545}" srcOrd="4" destOrd="0" parTransId="{66DE734F-33CD-8B4A-BB43-50229BC31898}" sibTransId="{D1662B99-BB83-5A4B-8190-EE5F34784C4E}"/>
    <dgm:cxn modelId="{280444AC-A4F3-AA4B-827A-55866513D366}" type="presOf" srcId="{21C4DE3F-D47A-F441-826D-B3F50B48B545}" destId="{03461A68-477E-694F-A843-01C86D1F38F6}" srcOrd="0" destOrd="0" presId="urn:microsoft.com/office/officeart/2005/8/layout/process2"/>
    <dgm:cxn modelId="{EA5175B8-49EB-B54F-827D-D65B5A6F03D8}" srcId="{9D5AABBF-C303-E946-BA26-4607BE46727C}" destId="{93E7E15A-A363-1D43-93A1-2238C0F9B461}" srcOrd="2" destOrd="0" parTransId="{A2A2C43A-A98B-D448-AB04-CA07E13BF5C8}" sibTransId="{5F252130-08BF-B640-92B9-F02B88529E4A}"/>
    <dgm:cxn modelId="{6E27C5DC-1C0E-8042-91B9-CCEB966D1989}" type="presOf" srcId="{A7A33A79-A349-7E42-BEB9-4F99AAE88DCD}" destId="{C166545C-9538-A54B-AB52-343E1B0435FE}" srcOrd="0" destOrd="0" presId="urn:microsoft.com/office/officeart/2005/8/layout/process2"/>
    <dgm:cxn modelId="{B1030EE6-94C6-6843-B41A-B818952524A7}" type="presOf" srcId="{B00C7AA6-CE0B-764A-AA77-4A91FE9C5287}" destId="{E8DE3A00-1749-714B-9A23-2EC5D6380B26}" srcOrd="1" destOrd="0" presId="urn:microsoft.com/office/officeart/2005/8/layout/process2"/>
    <dgm:cxn modelId="{6FD83CEB-D79C-DA45-840E-2C5EDC0A8C68}" type="presOf" srcId="{E86EAF05-5B44-F74D-A311-531F24DB4392}" destId="{AA0D3BE6-D766-064E-8984-9F25FEE4078B}" srcOrd="0" destOrd="0" presId="urn:microsoft.com/office/officeart/2005/8/layout/process2"/>
    <dgm:cxn modelId="{7D1D41EF-EA1E-6E49-A8B7-B591AA9E954C}" type="presOf" srcId="{5F252130-08BF-B640-92B9-F02B88529E4A}" destId="{6CB0FC0D-216C-CF40-B695-4FD0ADA09B72}" srcOrd="0" destOrd="0" presId="urn:microsoft.com/office/officeart/2005/8/layout/process2"/>
    <dgm:cxn modelId="{906D62F2-7D5B-554E-9BDD-3CD8A2A9F182}" srcId="{9D5AABBF-C303-E946-BA26-4607BE46727C}" destId="{B7F07135-ECBD-4A47-B6AA-2D4996A98631}" srcOrd="3" destOrd="0" parTransId="{765E2DF1-42A2-7F43-BD59-9352162C0A01}" sibTransId="{B00C7AA6-CE0B-764A-AA77-4A91FE9C5287}"/>
    <dgm:cxn modelId="{BD9E2C09-01A1-2C42-90FE-3C0F1F7322D8}" type="presParOf" srcId="{69D8E161-660F-4148-B847-99062FD70010}" destId="{AA0D3BE6-D766-064E-8984-9F25FEE4078B}" srcOrd="0" destOrd="0" presId="urn:microsoft.com/office/officeart/2005/8/layout/process2"/>
    <dgm:cxn modelId="{94DA9EB5-9012-C447-B56F-0B20BE11E8FF}" type="presParOf" srcId="{69D8E161-660F-4148-B847-99062FD70010}" destId="{D5A821BD-C04E-BF48-B108-F85618AB937D}" srcOrd="1" destOrd="0" presId="urn:microsoft.com/office/officeart/2005/8/layout/process2"/>
    <dgm:cxn modelId="{17E61E53-75ED-9147-8BB5-F407EB19240C}" type="presParOf" srcId="{D5A821BD-C04E-BF48-B108-F85618AB937D}" destId="{A7E3DDF7-7E2C-0B46-9B9E-0002B7B97C7C}" srcOrd="0" destOrd="0" presId="urn:microsoft.com/office/officeart/2005/8/layout/process2"/>
    <dgm:cxn modelId="{044BB7B1-CEF7-3A45-8BBD-2E665642BC90}" type="presParOf" srcId="{69D8E161-660F-4148-B847-99062FD70010}" destId="{3382B58C-FC7D-B543-96FE-975B08419439}" srcOrd="2" destOrd="0" presId="urn:microsoft.com/office/officeart/2005/8/layout/process2"/>
    <dgm:cxn modelId="{102D7F31-137F-484E-96F3-BEF50A53EE5B}" type="presParOf" srcId="{69D8E161-660F-4148-B847-99062FD70010}" destId="{C166545C-9538-A54B-AB52-343E1B0435FE}" srcOrd="3" destOrd="0" presId="urn:microsoft.com/office/officeart/2005/8/layout/process2"/>
    <dgm:cxn modelId="{B75E75DB-AEA6-4647-AB11-10FE663F1144}" type="presParOf" srcId="{C166545C-9538-A54B-AB52-343E1B0435FE}" destId="{7CBE3C53-15A2-A94B-8E75-3964894FA057}" srcOrd="0" destOrd="0" presId="urn:microsoft.com/office/officeart/2005/8/layout/process2"/>
    <dgm:cxn modelId="{065ED8B8-683A-7745-8BBD-20BB0C513D28}" type="presParOf" srcId="{69D8E161-660F-4148-B847-99062FD70010}" destId="{1EC27B79-191C-F84D-84EE-9D9212DF8E09}" srcOrd="4" destOrd="0" presId="urn:microsoft.com/office/officeart/2005/8/layout/process2"/>
    <dgm:cxn modelId="{D30CD315-DA47-8C4F-AD81-7E9D50B3F8A0}" type="presParOf" srcId="{69D8E161-660F-4148-B847-99062FD70010}" destId="{6CB0FC0D-216C-CF40-B695-4FD0ADA09B72}" srcOrd="5" destOrd="0" presId="urn:microsoft.com/office/officeart/2005/8/layout/process2"/>
    <dgm:cxn modelId="{CF934126-4E85-E743-B75B-BF754C9835BD}" type="presParOf" srcId="{6CB0FC0D-216C-CF40-B695-4FD0ADA09B72}" destId="{C5CF22E5-A290-C949-BAA5-101BDE524AFC}" srcOrd="0" destOrd="0" presId="urn:microsoft.com/office/officeart/2005/8/layout/process2"/>
    <dgm:cxn modelId="{07FAA775-0948-1948-B755-87EF90E10A55}" type="presParOf" srcId="{69D8E161-660F-4148-B847-99062FD70010}" destId="{DA92A69D-3335-5941-829C-17A472839380}" srcOrd="6" destOrd="0" presId="urn:microsoft.com/office/officeart/2005/8/layout/process2"/>
    <dgm:cxn modelId="{B011936A-01E7-4C49-96A6-41437D1D2264}" type="presParOf" srcId="{69D8E161-660F-4148-B847-99062FD70010}" destId="{83A3A0C4-83EA-E449-A28B-A57DA1F2AEFF}" srcOrd="7" destOrd="0" presId="urn:microsoft.com/office/officeart/2005/8/layout/process2"/>
    <dgm:cxn modelId="{7A1DC3FF-7B41-584F-B7A6-B70941230EE8}" type="presParOf" srcId="{83A3A0C4-83EA-E449-A28B-A57DA1F2AEFF}" destId="{E8DE3A00-1749-714B-9A23-2EC5D6380B26}" srcOrd="0" destOrd="0" presId="urn:microsoft.com/office/officeart/2005/8/layout/process2"/>
    <dgm:cxn modelId="{798EDF9A-908D-4A4A-A7B4-29DDF1A46FF5}" type="presParOf" srcId="{69D8E161-660F-4148-B847-99062FD70010}" destId="{03461A68-477E-694F-A843-01C86D1F38F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D3BE6-D766-064E-8984-9F25FEE4078B}">
      <dsp:nvSpPr>
        <dsp:cNvPr id="0" name=""/>
        <dsp:cNvSpPr/>
      </dsp:nvSpPr>
      <dsp:spPr>
        <a:xfrm>
          <a:off x="0" y="3072"/>
          <a:ext cx="2676700" cy="718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Generate synthetic data</a:t>
          </a:r>
        </a:p>
      </dsp:txBody>
      <dsp:txXfrm>
        <a:off x="21040" y="24112"/>
        <a:ext cx="2634620" cy="676290"/>
      </dsp:txXfrm>
    </dsp:sp>
    <dsp:sp modelId="{D5A821BD-C04E-BF48-B108-F85618AB937D}">
      <dsp:nvSpPr>
        <dsp:cNvPr id="0" name=""/>
        <dsp:cNvSpPr/>
      </dsp:nvSpPr>
      <dsp:spPr>
        <a:xfrm rot="5400000">
          <a:off x="1203655" y="739402"/>
          <a:ext cx="269389" cy="323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41370" y="766341"/>
        <a:ext cx="193960" cy="188572"/>
      </dsp:txXfrm>
    </dsp:sp>
    <dsp:sp modelId="{3382B58C-FC7D-B543-96FE-975B08419439}">
      <dsp:nvSpPr>
        <dsp:cNvPr id="0" name=""/>
        <dsp:cNvSpPr/>
      </dsp:nvSpPr>
      <dsp:spPr>
        <a:xfrm>
          <a:off x="0" y="1080628"/>
          <a:ext cx="2676700" cy="718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Train</a:t>
          </a:r>
          <a:r>
            <a:rPr lang="en-US" sz="2000" kern="1200" baseline="0" dirty="0"/>
            <a:t> model</a:t>
          </a:r>
          <a:endParaRPr lang="en-US" sz="2000" kern="1200" dirty="0"/>
        </a:p>
      </dsp:txBody>
      <dsp:txXfrm>
        <a:off x="21040" y="1101668"/>
        <a:ext cx="2634620" cy="676290"/>
      </dsp:txXfrm>
    </dsp:sp>
    <dsp:sp modelId="{C166545C-9538-A54B-AB52-343E1B0435FE}">
      <dsp:nvSpPr>
        <dsp:cNvPr id="0" name=""/>
        <dsp:cNvSpPr/>
      </dsp:nvSpPr>
      <dsp:spPr>
        <a:xfrm rot="5400000">
          <a:off x="1203655" y="1816958"/>
          <a:ext cx="269389" cy="323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41370" y="1843897"/>
        <a:ext cx="193960" cy="188572"/>
      </dsp:txXfrm>
    </dsp:sp>
    <dsp:sp modelId="{1EC27B79-191C-F84D-84EE-9D9212DF8E09}">
      <dsp:nvSpPr>
        <dsp:cNvPr id="0" name=""/>
        <dsp:cNvSpPr/>
      </dsp:nvSpPr>
      <dsp:spPr>
        <a:xfrm>
          <a:off x="0" y="2158185"/>
          <a:ext cx="2676700" cy="718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Testing: feed random kmers </a:t>
          </a:r>
        </a:p>
      </dsp:txBody>
      <dsp:txXfrm>
        <a:off x="21040" y="2179225"/>
        <a:ext cx="2634620" cy="676290"/>
      </dsp:txXfrm>
    </dsp:sp>
    <dsp:sp modelId="{6CB0FC0D-216C-CF40-B695-4FD0ADA09B72}">
      <dsp:nvSpPr>
        <dsp:cNvPr id="0" name=""/>
        <dsp:cNvSpPr/>
      </dsp:nvSpPr>
      <dsp:spPr>
        <a:xfrm rot="5400000">
          <a:off x="1203655" y="2894515"/>
          <a:ext cx="269389" cy="323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41370" y="2921454"/>
        <a:ext cx="193960" cy="188572"/>
      </dsp:txXfrm>
    </dsp:sp>
    <dsp:sp modelId="{DA92A69D-3335-5941-829C-17A472839380}">
      <dsp:nvSpPr>
        <dsp:cNvPr id="0" name=""/>
        <dsp:cNvSpPr/>
      </dsp:nvSpPr>
      <dsp:spPr>
        <a:xfrm>
          <a:off x="0" y="3235741"/>
          <a:ext cx="2676700" cy="718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Select top 5% of kmers</a:t>
          </a:r>
        </a:p>
      </dsp:txBody>
      <dsp:txXfrm>
        <a:off x="21040" y="3256781"/>
        <a:ext cx="2634620" cy="676290"/>
      </dsp:txXfrm>
    </dsp:sp>
    <dsp:sp modelId="{83A3A0C4-83EA-E449-A28B-A57DA1F2AEFF}">
      <dsp:nvSpPr>
        <dsp:cNvPr id="0" name=""/>
        <dsp:cNvSpPr/>
      </dsp:nvSpPr>
      <dsp:spPr>
        <a:xfrm rot="5400000">
          <a:off x="1203655" y="3972071"/>
          <a:ext cx="269389" cy="323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1241370" y="3999010"/>
        <a:ext cx="193960" cy="188572"/>
      </dsp:txXfrm>
    </dsp:sp>
    <dsp:sp modelId="{03461A68-477E-694F-A843-01C86D1F38F6}">
      <dsp:nvSpPr>
        <dsp:cNvPr id="0" name=""/>
        <dsp:cNvSpPr/>
      </dsp:nvSpPr>
      <dsp:spPr>
        <a:xfrm>
          <a:off x="0" y="4313297"/>
          <a:ext cx="2676700" cy="718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sequence logo</a:t>
          </a:r>
        </a:p>
      </dsp:txBody>
      <dsp:txXfrm>
        <a:off x="21040" y="4334337"/>
        <a:ext cx="2634620" cy="676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F621-97D1-864E-AD20-1487D537656C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4F0C-AD3C-8240-B155-E1CE28A04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41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1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parts:</a:t>
            </a:r>
          </a:p>
          <a:p>
            <a:endParaRPr lang="en-US" dirty="0"/>
          </a:p>
          <a:p>
            <a:r>
              <a:rPr lang="en-US" dirty="0"/>
              <a:t>Generate synthetic data</a:t>
            </a:r>
          </a:p>
          <a:p>
            <a:r>
              <a:rPr lang="en-US" b="1" dirty="0"/>
              <a:t>Decided what positive </a:t>
            </a:r>
            <a:r>
              <a:rPr lang="en-US" b="1" dirty="0" err="1"/>
              <a:t>kmer</a:t>
            </a:r>
            <a:r>
              <a:rPr lang="en-US" b="1" dirty="0"/>
              <a:t> is</a:t>
            </a:r>
          </a:p>
          <a:p>
            <a:r>
              <a:rPr lang="en-US" b="1" dirty="0"/>
              <a:t>Positive </a:t>
            </a:r>
            <a:r>
              <a:rPr lang="en-US" b="1" dirty="0" err="1"/>
              <a:t>kmer</a:t>
            </a:r>
            <a:r>
              <a:rPr lang="en-US" b="1" dirty="0"/>
              <a:t> = BCR sequence that can bind to any cancer antigen</a:t>
            </a:r>
          </a:p>
          <a:p>
            <a:r>
              <a:rPr lang="en-US" dirty="0"/>
              <a:t>”Embedding positive kmers” means that input with positive </a:t>
            </a:r>
            <a:r>
              <a:rPr lang="en-US" dirty="0" err="1"/>
              <a:t>kmer</a:t>
            </a:r>
            <a:r>
              <a:rPr lang="en-US" dirty="0"/>
              <a:t> = 1, without = 0 (not tumor type specific!)</a:t>
            </a:r>
          </a:p>
          <a:p>
            <a:r>
              <a:rPr lang="en-US" dirty="0"/>
              <a:t>Training model - NOT USING the actual DEEPBCR, just a normal neural network</a:t>
            </a:r>
          </a:p>
          <a:p>
            <a:endParaRPr lang="en-US" dirty="0"/>
          </a:p>
          <a:p>
            <a:r>
              <a:rPr lang="en-US" dirty="0"/>
              <a:t>Testing:</a:t>
            </a:r>
          </a:p>
          <a:p>
            <a:r>
              <a:rPr lang="en-US" dirty="0"/>
              <a:t>Feed the 4d binary array</a:t>
            </a:r>
          </a:p>
          <a:p>
            <a:r>
              <a:rPr lang="en-US" dirty="0"/>
              <a:t>Get an probability output that resembled how likely the </a:t>
            </a:r>
            <a:r>
              <a:rPr lang="en-US" dirty="0" err="1"/>
              <a:t>kmer</a:t>
            </a:r>
            <a:r>
              <a:rPr lang="en-US" dirty="0"/>
              <a:t> was to be a “positive </a:t>
            </a:r>
            <a:r>
              <a:rPr lang="en-US" dirty="0" err="1"/>
              <a:t>kmer</a:t>
            </a:r>
            <a:r>
              <a:rPr lang="en-US" dirty="0"/>
              <a:t>”</a:t>
            </a:r>
          </a:p>
          <a:p>
            <a:r>
              <a:rPr lang="en-US" dirty="0"/>
              <a:t>Took the top 5% scoring of kmers</a:t>
            </a:r>
          </a:p>
          <a:p>
            <a:r>
              <a:rPr lang="en-US" dirty="0"/>
              <a:t>Clustered on these kmers : EXPLAIN: greedy method (took 1st </a:t>
            </a:r>
            <a:r>
              <a:rPr lang="en-US" dirty="0" err="1"/>
              <a:t>kmer</a:t>
            </a:r>
            <a:r>
              <a:rPr lang="en-US" dirty="0"/>
              <a:t>, found similar ones and made a cluster, and continued this process on the remaining kmers)</a:t>
            </a:r>
          </a:p>
          <a:p>
            <a:r>
              <a:rPr lang="en-US" dirty="0"/>
              <a:t>Generated sequence logos (results on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633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GOOD RESULTS - METHODS VALIDATED, concluded neural network definitely able to pick up on the “embedded </a:t>
            </a:r>
            <a:r>
              <a:rPr lang="en-US" dirty="0" err="1"/>
              <a:t>kmer</a:t>
            </a:r>
            <a:r>
              <a:rPr lang="en-US" dirty="0"/>
              <a:t>” </a:t>
            </a:r>
          </a:p>
          <a:p>
            <a:endParaRPr lang="en-US" dirty="0"/>
          </a:p>
          <a:p>
            <a:r>
              <a:rPr lang="en-US" dirty="0"/>
              <a:t>Weighting helps emphasize the results (</a:t>
            </a:r>
            <a:r>
              <a:rPr lang="en-US" dirty="0" err="1"/>
              <a:t>kmer</a:t>
            </a:r>
            <a:r>
              <a:rPr lang="en-US" dirty="0"/>
              <a:t> with score of 0.8 should be weighted more than a </a:t>
            </a:r>
            <a:r>
              <a:rPr lang="en-US" dirty="0" err="1"/>
              <a:t>kmer</a:t>
            </a:r>
            <a:r>
              <a:rPr lang="en-US" dirty="0"/>
              <a:t> with 0.5 even </a:t>
            </a:r>
            <a:r>
              <a:rPr lang="en-US" dirty="0" err="1"/>
              <a:t>tho</a:t>
            </a:r>
            <a:r>
              <a:rPr lang="en-US" dirty="0"/>
              <a:t> they’re both in the top 5%)</a:t>
            </a:r>
          </a:p>
          <a:p>
            <a:endParaRPr lang="en-US" dirty="0"/>
          </a:p>
          <a:p>
            <a:r>
              <a:rPr lang="en-US" dirty="0"/>
              <a:t>CLUSTERING: identifying multiple positive kmers greedy clustering, real life: there isn’t just one BCR sequence that can bind to an antigen, so we accounted for this -&gt; shows how models can pick up on multiple embedded positive kmers</a:t>
            </a:r>
          </a:p>
          <a:p>
            <a:endParaRPr lang="en-US" dirty="0"/>
          </a:p>
          <a:p>
            <a:r>
              <a:rPr lang="en-US" dirty="0"/>
              <a:t>Longer sequences (6-mers) more realistic binding length, but harder for model to pick up on, more noise</a:t>
            </a:r>
          </a:p>
          <a:p>
            <a:endParaRPr lang="en-US" dirty="0"/>
          </a:p>
          <a:p>
            <a:r>
              <a:rPr lang="en-US" dirty="0"/>
              <a:t>Model comparison: similar performance but slightly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70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Functionality:</a:t>
            </a:r>
          </a:p>
          <a:p>
            <a:pPr lvl="1" fontAlgn="base"/>
            <a:r>
              <a:rPr lang="en-US" dirty="0"/>
              <a:t>Complex, customizable sequence logo graphics that can help elucidate patterns within motif data</a:t>
            </a:r>
          </a:p>
          <a:p>
            <a:pPr lvl="1" fontAlgn="base"/>
            <a:r>
              <a:rPr lang="en-US" dirty="0"/>
              <a:t>Input: PWM</a:t>
            </a:r>
          </a:p>
          <a:p>
            <a:pPr lvl="1" fontAlgn="base"/>
            <a:r>
              <a:rPr lang="en-US" dirty="0"/>
              <a:t>Can produce single motif, stack, Tree, Cloud format, Radial </a:t>
            </a:r>
            <a:r>
              <a:rPr lang="en-US" dirty="0" err="1"/>
              <a:t>Phylog</a:t>
            </a:r>
            <a:endParaRPr lang="en-US" dirty="0"/>
          </a:p>
          <a:p>
            <a:pPr fontAlgn="base"/>
            <a:r>
              <a:rPr lang="en-US" dirty="0"/>
              <a:t>Disadvantages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dirty="0"/>
              <a:t>Only for DNA (4 letters) and not for amino acids (20 letters)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dirty="0"/>
              <a:t>This causes many problems, the most important of which is finding the ”distance” between 2 motifs for clustering</a:t>
            </a:r>
          </a:p>
          <a:p>
            <a:pPr fontAlgn="base"/>
            <a:r>
              <a:rPr lang="en-US" dirty="0"/>
              <a:t>Source code modifications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dirty="0"/>
              <a:t>Thus, we had to go into the package’s source code and modify the code so that it could be compatible with amino acids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dirty="0"/>
              <a:t>Conclude through </a:t>
            </a:r>
            <a:r>
              <a:rPr lang="en-US" dirty="0" err="1"/>
              <a:t>syn</a:t>
            </a:r>
            <a:r>
              <a:rPr lang="en-US" dirty="0"/>
              <a:t> data analyses that simple NN is able to pick up on embedded </a:t>
            </a:r>
            <a:r>
              <a:rPr lang="en-US" dirty="0" err="1"/>
              <a:t>kmer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part of my project</a:t>
            </a:r>
          </a:p>
          <a:p>
            <a:r>
              <a:rPr lang="en-US" dirty="0"/>
              <a:t>3 diff:</a:t>
            </a:r>
          </a:p>
          <a:p>
            <a:r>
              <a:rPr lang="en-US" dirty="0"/>
              <a:t>-TCGA data for training</a:t>
            </a:r>
          </a:p>
          <a:p>
            <a:r>
              <a:rPr lang="en-US" dirty="0"/>
              <a:t>- </a:t>
            </a:r>
            <a:r>
              <a:rPr lang="en-US" dirty="0" err="1"/>
              <a:t>DeepBCR</a:t>
            </a:r>
            <a:endParaRPr lang="en-US" dirty="0"/>
          </a:p>
          <a:p>
            <a:r>
              <a:rPr lang="en-US" dirty="0"/>
              <a:t>TUMOR-TYPE SPECIFIC</a:t>
            </a:r>
          </a:p>
          <a:p>
            <a:endParaRPr lang="en-US" dirty="0"/>
          </a:p>
          <a:p>
            <a:r>
              <a:rPr lang="en-US" dirty="0"/>
              <a:t>Sequence logos</a:t>
            </a:r>
          </a:p>
          <a:p>
            <a:r>
              <a:rPr lang="en-US" dirty="0"/>
              <a:t>Clustering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79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this and synthetic data</a:t>
            </a:r>
          </a:p>
          <a:p>
            <a:r>
              <a:rPr lang="en-US" dirty="0"/>
              <a:t>Synthetic data – only 2 label (cancer or no cancer)</a:t>
            </a:r>
          </a:p>
          <a:p>
            <a:r>
              <a:rPr lang="en-US" dirty="0"/>
              <a:t>Real data – 13 labels (TUMOR TYPE SPECIFIC)</a:t>
            </a:r>
          </a:p>
          <a:p>
            <a:endParaRPr lang="en-US" dirty="0"/>
          </a:p>
          <a:p>
            <a:r>
              <a:rPr lang="en-US" dirty="0"/>
              <a:t>Top kmers using </a:t>
            </a:r>
            <a:r>
              <a:rPr lang="en-US" dirty="0" err="1"/>
              <a:t>zscore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diversity between cancer types</a:t>
            </a:r>
          </a:p>
          <a:p>
            <a:r>
              <a:rPr lang="en-US" dirty="0"/>
              <a:t>Not random: sequences that are conserved / significant for each tumor type</a:t>
            </a:r>
          </a:p>
          <a:p>
            <a:r>
              <a:rPr lang="en-US" dirty="0"/>
              <a:t>Interesting Note: LUAD and LUSC are very similar – expected, as they are both lung cancers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7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tumor type, we cluster</a:t>
            </a:r>
          </a:p>
          <a:p>
            <a:endParaRPr lang="en-US" dirty="0"/>
          </a:p>
          <a:p>
            <a:r>
              <a:rPr lang="en-US" dirty="0"/>
              <a:t>Again, wanted to cluster b/c we know that in real life has &gt;1 </a:t>
            </a:r>
            <a:r>
              <a:rPr lang="en-US" dirty="0" err="1"/>
              <a:t>kmer</a:t>
            </a:r>
            <a:r>
              <a:rPr lang="en-US" dirty="0"/>
              <a:t> sequence on the BCR that can bind to an antigen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do clustering because we expect that there are multiple ”positive kmers” aka motifs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r>
              <a:rPr lang="en-US" dirty="0"/>
              <a:t>Methods: Use greedy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Brighter colors = larger cluster size (more significance)</a:t>
            </a:r>
          </a:p>
          <a:p>
            <a:r>
              <a:rPr lang="en-US" dirty="0"/>
              <a:t>Most important results</a:t>
            </a:r>
          </a:p>
          <a:p>
            <a:r>
              <a:rPr lang="en-US" dirty="0"/>
              <a:t>As I’ll mention later, these have impact for cancer-specific drug development</a:t>
            </a:r>
          </a:p>
          <a:p>
            <a:r>
              <a:rPr lang="en-US" dirty="0"/>
              <a:t>Shown are the “leading kmers” or the kmers that defined the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66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Wanted to validate our testing / clustering / extraction of motifs: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Validity check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85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Wanted to see whether 2 models with slightly different training </a:t>
            </a:r>
            <a:r>
              <a:rPr lang="en-US" dirty="0" err="1"/>
              <a:t>param</a:t>
            </a:r>
            <a:r>
              <a:rPr lang="en-US" dirty="0"/>
              <a:t> had similar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(500 -&gt; 1000) kmers / patient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 cluster results -&gt; PWM -&gt; vector</a:t>
            </a:r>
          </a:p>
          <a:p>
            <a:r>
              <a:rPr lang="en-US" dirty="0"/>
              <a:t>Was a significant similarity between the same cancer types</a:t>
            </a:r>
          </a:p>
          <a:p>
            <a:r>
              <a:rPr lang="en-US" dirty="0"/>
              <a:t>6 &amp; 7 !!</a:t>
            </a:r>
          </a:p>
          <a:p>
            <a:endParaRPr lang="en-US" dirty="0"/>
          </a:p>
          <a:p>
            <a:r>
              <a:rPr lang="en-US" dirty="0"/>
              <a:t>Issues: clustering we had to switch into a build in algorithm instead of 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3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DeepBCR</a:t>
            </a:r>
            <a:r>
              <a:rPr lang="en-US" dirty="0"/>
              <a:t>: project led by Sherlock</a:t>
            </a:r>
          </a:p>
          <a:p>
            <a:r>
              <a:rPr lang="en-US" dirty="0"/>
              <a:t>My project is a subsection – I’ll be focusing on this</a:t>
            </a:r>
          </a:p>
          <a:p>
            <a:r>
              <a:rPr lang="en-US" dirty="0"/>
              <a:t>Goal of my project: modelling behavior between B-cell R and antigen by identifying motifs on CDR3</a:t>
            </a:r>
          </a:p>
          <a:p>
            <a:r>
              <a:rPr lang="en-US" dirty="0"/>
              <a:t>List of general methods for my project</a:t>
            </a:r>
          </a:p>
          <a:p>
            <a:r>
              <a:rPr lang="en-US" dirty="0"/>
              <a:t>End by conclusion of what we found, applications, + what I plan to do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9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13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used CDR3s with length 16</a:t>
            </a:r>
          </a:p>
          <a:p>
            <a:r>
              <a:rPr lang="en-US" dirty="0"/>
              <a:t>Expect highest binding in the middle because that’s where the CDR3s are the most diverse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64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the </a:t>
            </a:r>
            <a:r>
              <a:rPr lang="en-US" dirty="0" err="1"/>
              <a:t>avg</a:t>
            </a:r>
            <a:r>
              <a:rPr lang="en-US" dirty="0"/>
              <a:t> binding scores to “weigh” each CDR3 motif for each tumor type</a:t>
            </a:r>
          </a:p>
          <a:p>
            <a:r>
              <a:rPr lang="en-US" dirty="0"/>
              <a:t>The edges are conserved, but there is significant diversity in the middle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87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Validation of </a:t>
            </a:r>
            <a:r>
              <a:rPr lang="en-US" dirty="0" err="1"/>
              <a:t>DeepBCR</a:t>
            </a:r>
            <a:r>
              <a:rPr lang="en-US" dirty="0"/>
              <a:t> model performance using synthetic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Visualizing tumor-type-specific CDR3 binding motifs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Sequence logos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Clustering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 comparison using cluster feature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Determining the CDR3 binding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1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Applications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Monitoring disease prediction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Predicting drug treatment responses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AI: Uncovering what the neural network learned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Beyond the field of biology, my project has applications in the fields of AI and machine learning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many other ideas that I’d like to try</a:t>
            </a:r>
          </a:p>
          <a:p>
            <a:r>
              <a:rPr lang="en-US" dirty="0"/>
              <a:t>These are a few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Short term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Refine model comparison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Increase number of training checkpoints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Get smoother 3d performance curve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Check 3D receptor structures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Long term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Antigen-specific CDR3 binding motifs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My project: tumor-specific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tumor has many related antigens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Go even more specific to antigens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Currently known antigens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Design new antibody drugs for cancer treatments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The ultimate goal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modeling the interaction between B-cells and antigens, we are able to discover these important tumor-specific motifs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Thus, with this knowledge of which motifs are significant to each tumor type, we can design specific drugs and treatments for patients with a certain cancer type that will be more effective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8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Shirley – internship opportunity, conduct such interesting work. High schooler</a:t>
            </a:r>
          </a:p>
          <a:p>
            <a:r>
              <a:rPr lang="en-US" dirty="0"/>
              <a:t>Sherlock – guiding me through project, answering questions, advice, tremendously helpful</a:t>
            </a:r>
          </a:p>
          <a:p>
            <a:r>
              <a:rPr lang="en-US" dirty="0"/>
              <a:t>Both provided ideas when I was stuck and my work would not have been possible without their continuous support and guidance.</a:t>
            </a:r>
          </a:p>
          <a:p>
            <a:r>
              <a:rPr lang="en-US" dirty="0"/>
              <a:t>Immunology group, especially the </a:t>
            </a:r>
            <a:r>
              <a:rPr lang="en-US" dirty="0" err="1"/>
              <a:t>phds</a:t>
            </a:r>
            <a:r>
              <a:rPr lang="en-US" dirty="0"/>
              <a:t> </a:t>
            </a:r>
            <a:r>
              <a:rPr lang="en-US" dirty="0" err="1"/>
              <a:t>jin</a:t>
            </a:r>
            <a:r>
              <a:rPr lang="en-US" dirty="0"/>
              <a:t>, jinxing, and </a:t>
            </a:r>
            <a:r>
              <a:rPr lang="en-US" dirty="0" err="1"/>
              <a:t>rongbin</a:t>
            </a:r>
            <a:r>
              <a:rPr lang="en-US" dirty="0"/>
              <a:t> providing company and allowing me to bounce ideas off of them </a:t>
            </a:r>
          </a:p>
          <a:p>
            <a:r>
              <a:rPr lang="en-US" dirty="0"/>
              <a:t>Finally: And the entire </a:t>
            </a:r>
            <a:r>
              <a:rPr lang="en-US" dirty="0" err="1"/>
              <a:t>liu</a:t>
            </a:r>
            <a:r>
              <a:rPr lang="en-US" dirty="0"/>
              <a:t> lab, dana </a:t>
            </a:r>
            <a:r>
              <a:rPr lang="en-US" dirty="0" err="1"/>
              <a:t>farber</a:t>
            </a:r>
            <a:r>
              <a:rPr lang="en-US" dirty="0"/>
              <a:t>, and Harvard medical school, for fostering such a great work and research environment and making my internship experience this summer in Boston so enjoyable</a:t>
            </a:r>
          </a:p>
          <a:p>
            <a:endParaRPr lang="en-US" dirty="0"/>
          </a:p>
          <a:p>
            <a:r>
              <a:rPr lang="en-US" dirty="0"/>
              <a:t>Thank you 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  <a:p>
            <a:r>
              <a:rPr lang="en-US" dirty="0"/>
              <a:t>Centered around </a:t>
            </a:r>
            <a:r>
              <a:rPr lang="en-US" dirty="0" err="1"/>
              <a:t>DeepBCR</a:t>
            </a:r>
            <a:r>
              <a:rPr lang="en-US" dirty="0"/>
              <a:t> model, neural network that takes in TCGA data formatted into CDR3s and outputs an array of association scores for 13 different tumor labels</a:t>
            </a:r>
          </a:p>
          <a:p>
            <a:r>
              <a:rPr lang="en-US" dirty="0"/>
              <a:t>My project is focused on using the output of the neural network to extract common CDR3 motifs for each tumor type</a:t>
            </a:r>
          </a:p>
          <a:p>
            <a:r>
              <a:rPr lang="en-US" dirty="0"/>
              <a:t>Employed variety of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1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Created by Sherlock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Multilayer neural network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Input: CDR3s in 4D binary array format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layers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Output: TUMOR TYPE ASSOCIATIONS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Binding scores for the 13 tumor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4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like to focus on input / output, since I wasn’t involved in the making of </a:t>
            </a:r>
            <a:r>
              <a:rPr lang="en-US" dirty="0" err="1"/>
              <a:t>DeepBCR</a:t>
            </a:r>
            <a:endParaRPr lang="en-US" dirty="0"/>
          </a:p>
          <a:p>
            <a:r>
              <a:rPr lang="en-US" dirty="0"/>
              <a:t>TCGA raw data -&gt; CDR3 using TRUST (</a:t>
            </a:r>
            <a:r>
              <a:rPr lang="en-US" dirty="0" err="1"/>
              <a:t>liu</a:t>
            </a:r>
            <a:r>
              <a:rPr lang="en-US" dirty="0"/>
              <a:t> lab)</a:t>
            </a:r>
          </a:p>
          <a:p>
            <a:r>
              <a:rPr lang="en-US" dirty="0"/>
              <a:t>CDR3 -&gt; 6-mer</a:t>
            </a:r>
          </a:p>
          <a:p>
            <a:r>
              <a:rPr lang="en-US" dirty="0"/>
              <a:t>Each 6-mer is represented through a 2D binary array as shown</a:t>
            </a:r>
          </a:p>
          <a:p>
            <a:endParaRPr lang="en-US" dirty="0"/>
          </a:p>
          <a:p>
            <a:r>
              <a:rPr lang="en-US" dirty="0"/>
              <a:t>Output: array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2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Average AUC of 0.8 among all tumor types, 0.25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*Random predictor will have an accuracy 7.7% and AUC=0.5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Model performs clearly above the benchmark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Connection between my project + rest of the </a:t>
            </a:r>
            <a:r>
              <a:rPr lang="en-US" dirty="0" err="1"/>
              <a:t>DeepBCR</a:t>
            </a:r>
            <a:r>
              <a:rPr lang="en-US" dirty="0"/>
              <a:t>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FF0000"/>
                </a:solidFill>
              </a:rPr>
              <a:t>DeepBCR</a:t>
            </a:r>
            <a:r>
              <a:rPr lang="en-US" dirty="0">
                <a:solidFill>
                  <a:srgbClr val="FF0000"/>
                </a:solidFill>
              </a:rPr>
              <a:t> model must have picked up on some genetic patterns within the TCGA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However, neural network = mysterious black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AI / 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Goal of my project: patterns and trends that </a:t>
            </a:r>
            <a:r>
              <a:rPr lang="en-US" dirty="0" err="1">
                <a:solidFill>
                  <a:srgbClr val="FF0000"/>
                </a:solidFill>
              </a:rPr>
              <a:t>DeepBCR</a:t>
            </a:r>
            <a:r>
              <a:rPr lang="en-US" dirty="0">
                <a:solidFill>
                  <a:srgbClr val="FF0000"/>
                </a:solidFill>
              </a:rPr>
              <a:t> learned</a:t>
            </a:r>
          </a:p>
          <a:p>
            <a:endParaRPr lang="en-US" dirty="0"/>
          </a:p>
          <a:p>
            <a:r>
              <a:rPr lang="en-US" dirty="0"/>
              <a:t>Concludes the end of the </a:t>
            </a:r>
            <a:r>
              <a:rPr lang="en-US" dirty="0" err="1"/>
              <a:t>DeepBCR</a:t>
            </a:r>
            <a:r>
              <a:rPr lang="en-US" dirty="0"/>
              <a:t>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8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Modelling the interaction between B-cell receptors and antigens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Ultimate Question we wanted to answer: How does our immune system recognize tumor cells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Model interaction between BCR and antigen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We hypothesized that there is a set of BCR motifs that are associated with each tumor-type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5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Specific goal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CDR3 – diverse, known from previous studies to be a region that is very important for determining tumor specificity </a:t>
            </a:r>
            <a:r>
              <a:rPr lang="en-US" dirty="0"/>
              <a:t>/ Previous studies have shown that the CDR3 is highly diverse region that is especially important to tumor-specificity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Hypothesize Each tumor-type has specific antigens that are recognized by different BCR motifs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4 Stages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0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control experiment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Goal: to see whether the neural net is learning the correct motifs (aka: can it identify the positive kmers embedded in the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Reason for synthetic:</a:t>
            </a:r>
          </a:p>
          <a:p>
            <a:r>
              <a:rPr lang="en-US" dirty="0"/>
              <a:t>With real data, we don’t know whether the motif we identify is correct</a:t>
            </a:r>
          </a:p>
          <a:p>
            <a:r>
              <a:rPr lang="en-US" dirty="0"/>
              <a:t>When creating synthetic data, we can modify the data so that there are “embedded motifs”, don’t tell the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4F0C-AD3C-8240-B155-E1CE28A04D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3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3114-831F-ED4E-ADBC-D732F5FF5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EE4A2-DE0C-564E-A161-BD9C4AB4C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0139A-D10A-8E45-A4D2-F92ED146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8AEDF-08E6-0549-A63A-72991E9C69E7}" type="datetime1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EDFDE-57BA-424E-8745-292DA080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7AC6B-6FFF-D14D-8E8D-376923F4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5EFB4-0AC0-9147-9EE4-A655768D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127D2-6282-704C-BE74-30914DB6F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C0AA-A372-934D-9943-588867A7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2E2B9-50C5-324E-9214-EE7A5837DC80}" type="datetime1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66D30-C9EF-AB41-A5E3-B2380BB3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98BF8-BBF9-8C4C-92B9-236A1127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1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FB0D3-AAC2-0E41-A810-F3D7DD31E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C8D63-595E-C849-827B-E0CF65CC7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0E87-395D-7147-9859-A8B32330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DB1D-F2B2-024D-BBB7-AC4586291724}" type="datetime1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7577A-3DA6-0442-8A79-22DBBEE3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521E-1F49-A141-AD77-753A2048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2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C577-51C5-1C43-A083-EBE1871B3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0C6F-E4B5-A74B-80AD-E4E285F3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0140-8694-9749-99B7-007AA3D3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493DA-2ED2-5948-9BA5-D3A1444DE4EA}" type="datetime1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AD32D-8E9D-8445-BD39-20B84E52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964E-1A00-F04C-A944-57A0E600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C885-263B-2F4E-9246-7FF74EE3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12A19-6BCD-1145-A5EC-C45477C4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5362-BE5F-8D42-9260-9F3863D3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DB9C9-A8EA-9945-8246-494A723E575B}" type="datetime1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561C-9E02-A242-9041-99AF7F68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BA6E5-DEDD-F24E-B693-87B31232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41DF-0E19-744E-87C2-D4C34DFB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FB76-BE91-884C-92F7-3CDEB268A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53CA3-59B1-7F40-95D1-85DFB4E26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FF4D0-1926-5040-B7D5-6184C6F1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7870B-30FE-4F4A-8379-6E59BB189F76}" type="datetime1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ADEA6-8CBE-E349-9DA7-BEDA7BB7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5EF05-8356-F94F-A889-A3D666B2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2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7D67-B9A2-4A43-A8B2-BC013179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E5041-CF69-004F-881A-D674F2876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49B87-AAA6-F546-8812-430131957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A5C97-96B3-B540-AD52-A83837A25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26625-23D5-2942-9B5D-59EFFC498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34945-70D2-5641-B493-73C71877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AB2DE-670A-2742-AF6E-F44EE11119BD}" type="datetime1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2DF60-7D18-6442-B9BC-1DF7D06B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4D5FAD-9A08-AD44-818C-12ACE6A5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2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0018-4B84-3F41-99EE-BA07F637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DE4CE-99B4-5843-BF88-967986A1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E42B-4BAB-5242-B736-FC5A7957633B}" type="datetime1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9797D-879B-8441-8FBC-2539FF91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1CAD-78D5-7345-9323-63032D15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4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9E2F0-9CA1-3B48-B2BA-E2AC08FA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80475-F748-D943-BB7A-CA0DE033F304}" type="datetime1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CD48C-3E5E-D141-AFF6-F63DC534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1F7CB-B183-6442-9780-719DEABC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D8EE-C8D8-6849-B8B2-D7EE8CD3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D46D-8E2A-004E-BC73-77F79070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1E26E-438D-7741-8800-CA27C4EC4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423EC-863D-ED44-B9AE-2ABB4E423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A4A0-231D-4E45-8420-41F861965094}" type="datetime1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0E184-E855-1246-9E11-B9D31AE0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1923E-AE2C-8342-B110-9C39955D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2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9977-549C-044F-8B4A-6FC5655E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ADB7A1-E700-1445-BE8E-63AAC0F94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4F205-35A8-6B4D-9426-1B6542FE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6A718-C03B-224A-BB17-4C306343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120D8-1AA5-8147-943B-216F4E21D614}" type="datetime1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11F28-3EF3-F840-8381-AB30EA3B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CFBC-BA8D-1A45-B3F6-455A4F85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5FE9E1-FDE6-6548-98DF-DB45FCE2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E52E-6BD8-0748-9B0F-FC0EFC27C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66F76-2563-CE49-9999-47D541972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F0510-1CCC-4342-AE05-0B4202779D79}" type="datetime1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E043-1C27-F64C-B1C3-E2CA74C3F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9A10-A6D3-E949-AD75-8A1F22120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CFA25-3D50-CB47-AA5D-5ADF6E16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8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0A1-9EBF-A543-837D-1284F1784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47" y="2018056"/>
            <a:ext cx="10910820" cy="1319487"/>
          </a:xfrm>
        </p:spPr>
        <p:txBody>
          <a:bodyPr>
            <a:normAutofit/>
          </a:bodyPr>
          <a:lstStyle/>
          <a:p>
            <a:r>
              <a:rPr lang="en-US" sz="4400" dirty="0"/>
              <a:t>Tumor-specific B-Cell Receptor Motif Discovery Using the </a:t>
            </a:r>
            <a:r>
              <a:rPr lang="en-US" sz="4400" dirty="0" err="1"/>
              <a:t>DeepBCR</a:t>
            </a:r>
            <a:r>
              <a:rPr lang="en-US" sz="4400" dirty="0"/>
              <a:t>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B152-9724-7147-8033-1A1F4DA9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957" y="3833507"/>
            <a:ext cx="9144000" cy="1481447"/>
          </a:xfrm>
        </p:spPr>
        <p:txBody>
          <a:bodyPr/>
          <a:lstStyle/>
          <a:p>
            <a:r>
              <a:rPr lang="en-US" dirty="0"/>
              <a:t>Cynthia Chen</a:t>
            </a:r>
          </a:p>
          <a:p>
            <a:r>
              <a:rPr lang="en-US" dirty="0"/>
              <a:t>Mentor: Sherlock Hu</a:t>
            </a:r>
          </a:p>
          <a:p>
            <a:r>
              <a:rPr lang="en-US" dirty="0"/>
              <a:t>9/24/18 Liu Lab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2CBAB-C925-0A44-84D6-8928B3D3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5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71CB-DA5E-EA4C-A0A9-26C13BCD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Methods: Synthetic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0F80B-3A6D-1443-BBCD-7684818F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39D6AB-51D4-EF45-9D83-032FA191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291"/>
            <a:ext cx="7352607" cy="4860059"/>
          </a:xfrm>
        </p:spPr>
        <p:txBody>
          <a:bodyPr>
            <a:normAutofit/>
          </a:bodyPr>
          <a:lstStyle/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Generate random synthetic data (4D binary array)</a:t>
            </a:r>
          </a:p>
          <a:p>
            <a:pPr lvl="1"/>
            <a:r>
              <a:rPr lang="en-US" b="1" dirty="0"/>
              <a:t>Embedding “positive” k-</a:t>
            </a:r>
            <a:r>
              <a:rPr lang="en-US" b="1" dirty="0" err="1"/>
              <a:t>mers</a:t>
            </a:r>
            <a:endParaRPr lang="en-US" b="1" dirty="0"/>
          </a:p>
          <a:p>
            <a:pPr lvl="2"/>
            <a:r>
              <a:rPr lang="en-US" dirty="0"/>
              <a:t>Data with positive k-</a:t>
            </a:r>
            <a:r>
              <a:rPr lang="en-US" dirty="0" err="1"/>
              <a:t>mer</a:t>
            </a:r>
            <a:r>
              <a:rPr lang="en-US" dirty="0"/>
              <a:t> = cancer (1)</a:t>
            </a:r>
          </a:p>
          <a:p>
            <a:pPr lvl="2"/>
            <a:r>
              <a:rPr lang="en-US" dirty="0"/>
              <a:t>Data without positive k-</a:t>
            </a:r>
            <a:r>
              <a:rPr lang="en-US" dirty="0" err="1"/>
              <a:t>mer</a:t>
            </a:r>
            <a:r>
              <a:rPr lang="en-US" dirty="0"/>
              <a:t> = no cancer (0)</a:t>
            </a:r>
          </a:p>
          <a:p>
            <a:pPr lvl="1"/>
            <a:r>
              <a:rPr lang="en-US" dirty="0"/>
              <a:t>Train NN model on synthetic data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Feed random input k-</a:t>
            </a:r>
            <a:r>
              <a:rPr lang="en-US" dirty="0" err="1"/>
              <a:t>mers</a:t>
            </a:r>
            <a:r>
              <a:rPr lang="en-US" dirty="0"/>
              <a:t> into trained model</a:t>
            </a:r>
          </a:p>
          <a:p>
            <a:pPr lvl="1"/>
            <a:r>
              <a:rPr lang="en-US" dirty="0"/>
              <a:t>Output: Prediction scores (0 -&gt; 1)</a:t>
            </a:r>
          </a:p>
          <a:p>
            <a:pPr lvl="2"/>
            <a:r>
              <a:rPr lang="en-US" dirty="0"/>
              <a:t>Greedy clustering on top-</a:t>
            </a:r>
            <a:r>
              <a:rPr lang="en-US" dirty="0" err="1"/>
              <a:t>kmer</a:t>
            </a:r>
            <a:endParaRPr lang="en-US" dirty="0"/>
          </a:p>
          <a:p>
            <a:pPr lvl="1"/>
            <a:r>
              <a:rPr lang="en-US" dirty="0"/>
              <a:t>Sequence logos using only top-scoring k-</a:t>
            </a:r>
            <a:r>
              <a:rPr lang="en-US" dirty="0" err="1"/>
              <a:t>mers</a:t>
            </a:r>
            <a:endParaRPr lang="en-US" dirty="0"/>
          </a:p>
          <a:p>
            <a:pPr lvl="2"/>
            <a:r>
              <a:rPr lang="en-US" dirty="0"/>
              <a:t>PWM calculation -&gt; </a:t>
            </a:r>
            <a:r>
              <a:rPr lang="en-US" dirty="0" err="1"/>
              <a:t>motifStack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67C1AAE-0386-3A44-BD4D-67692F5945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60023"/>
              </p:ext>
            </p:extLst>
          </p:nvPr>
        </p:nvGraphicFramePr>
        <p:xfrm>
          <a:off x="8643850" y="908858"/>
          <a:ext cx="2676700" cy="503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280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BDC-8951-2344-BC19-AD74749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4224"/>
            <a:ext cx="11148753" cy="981240"/>
          </a:xfrm>
        </p:spPr>
        <p:txBody>
          <a:bodyPr>
            <a:normAutofit/>
          </a:bodyPr>
          <a:lstStyle/>
          <a:p>
            <a:r>
              <a:rPr lang="en-US" sz="3500" dirty="0"/>
              <a:t>Results: Sequence logos reveal embedded positive k-</a:t>
            </a:r>
            <a:r>
              <a:rPr lang="en-US" sz="3500" dirty="0" err="1"/>
              <a:t>mers</a:t>
            </a:r>
            <a:endParaRPr lang="en-US" sz="3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C343-BDC8-FC45-A3BD-173DFCC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F5A871-69E5-0C4F-B243-485D2F3F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2974"/>
            <a:ext cx="9752215" cy="5267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ED951-40DB-F746-91DB-2107CCD4929B}"/>
              </a:ext>
            </a:extLst>
          </p:cNvPr>
          <p:cNvSpPr txBox="1"/>
          <p:nvPr/>
        </p:nvSpPr>
        <p:spPr>
          <a:xfrm>
            <a:off x="8131416" y="1182974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Kmer</a:t>
            </a:r>
            <a:r>
              <a:rPr lang="en-US" dirty="0"/>
              <a:t>: RTK, GRP</a:t>
            </a:r>
          </a:p>
        </p:txBody>
      </p:sp>
    </p:spTree>
    <p:extLst>
      <p:ext uri="{BB962C8B-B14F-4D97-AF65-F5344CB8AC3E}">
        <p14:creationId xmlns:p14="http://schemas.microsoft.com/office/powerpoint/2010/main" val="272915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B0ED-30F9-A645-8081-DBB7DD18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41" y="224224"/>
            <a:ext cx="11353800" cy="731848"/>
          </a:xfrm>
        </p:spPr>
        <p:txBody>
          <a:bodyPr>
            <a:normAutofit/>
          </a:bodyPr>
          <a:lstStyle/>
          <a:p>
            <a:r>
              <a:rPr lang="en-US" sz="3500" dirty="0" err="1"/>
              <a:t>motifStack</a:t>
            </a:r>
            <a:r>
              <a:rPr lang="en-US" sz="3500" dirty="0"/>
              <a:t> package for visualizing multiple sequence logos</a:t>
            </a:r>
            <a:endParaRPr lang="en-US" sz="35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55D0-141F-F04A-9C51-C15690C8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2" y="1040678"/>
            <a:ext cx="7067091" cy="190399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Functionality</a:t>
            </a:r>
          </a:p>
          <a:p>
            <a:pPr fontAlgn="base">
              <a:lnSpc>
                <a:spcPct val="100000"/>
              </a:lnSpc>
            </a:pPr>
            <a:r>
              <a:rPr lang="en-US" sz="2400" dirty="0"/>
              <a:t>Disadvantages</a:t>
            </a:r>
          </a:p>
          <a:p>
            <a:pPr fontAlgn="base">
              <a:lnSpc>
                <a:spcPct val="100000"/>
              </a:lnSpc>
            </a:pPr>
            <a:r>
              <a:rPr lang="en-US" sz="2400" dirty="0"/>
              <a:t>Revising the package: source code modifications</a:t>
            </a:r>
          </a:p>
          <a:p>
            <a:pPr fontAlgn="base">
              <a:lnSpc>
                <a:spcPct val="100000"/>
              </a:lnSpc>
            </a:pPr>
            <a:r>
              <a:rPr lang="en-US" sz="2400" dirty="0"/>
              <a:t>Example: Positive kmers - </a:t>
            </a:r>
            <a:r>
              <a:rPr lang="en-US" sz="2400" dirty="0">
                <a:highlight>
                  <a:srgbClr val="FFFF00"/>
                </a:highlight>
              </a:rPr>
              <a:t>DNGG, PMAV</a:t>
            </a:r>
            <a:endParaRPr lang="en-US" sz="2400" dirty="0"/>
          </a:p>
          <a:p>
            <a:pPr fontAlgn="base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5FD87-BDF2-1D4E-B96D-763892CB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52CFA25-3D50-CB47-AA5D-5ADF6E16A50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D0FB4-2860-DC4F-BF5B-8360A08DA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243" y="943291"/>
            <a:ext cx="5132485" cy="1979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79894-52C2-0142-B045-2AF89DF8B068}"/>
              </a:ext>
            </a:extLst>
          </p:cNvPr>
          <p:cNvSpPr/>
          <p:nvPr/>
        </p:nvSpPr>
        <p:spPr>
          <a:xfrm>
            <a:off x="5083337" y="808094"/>
            <a:ext cx="2065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i="1" dirty="0" err="1"/>
              <a:t>Jianhong</a:t>
            </a:r>
            <a:r>
              <a:rPr lang="en-US" i="1" dirty="0"/>
              <a:t> </a:t>
            </a:r>
            <a:r>
              <a:rPr lang="en-US" i="1" dirty="0" err="1"/>
              <a:t>Ou</a:t>
            </a:r>
            <a:r>
              <a:rPr lang="en-US" i="1" dirty="0"/>
              <a:t>, et al.)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707429-4F24-D74B-9CC5-F0FA4178891F}"/>
              </a:ext>
            </a:extLst>
          </p:cNvPr>
          <p:cNvSpPr txBox="1">
            <a:spLocks/>
          </p:cNvSpPr>
          <p:nvPr/>
        </p:nvSpPr>
        <p:spPr>
          <a:xfrm>
            <a:off x="858224" y="2376757"/>
            <a:ext cx="10515600" cy="101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500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4313490-FBA0-5340-AE29-B14AAD5BD4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394" y="2965567"/>
            <a:ext cx="1715644" cy="3817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98FDB-0FC6-1E4A-8E27-584F2FF26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677" y="3399327"/>
            <a:ext cx="4142849" cy="2966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6A9C00-2422-984B-8958-E5AEDEF8EE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2049" y="3331286"/>
            <a:ext cx="2623570" cy="267111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D072873-F442-1445-99C3-1046379DD882}"/>
              </a:ext>
            </a:extLst>
          </p:cNvPr>
          <p:cNvSpPr txBox="1">
            <a:spLocks/>
          </p:cNvSpPr>
          <p:nvPr/>
        </p:nvSpPr>
        <p:spPr>
          <a:xfrm>
            <a:off x="469782" y="3057331"/>
            <a:ext cx="4270273" cy="68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highlight>
                <a:srgbClr val="FFFF00"/>
              </a:highligh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8F0A57-9DF3-4747-8874-EE8142CAB97A}"/>
              </a:ext>
            </a:extLst>
          </p:cNvPr>
          <p:cNvGrpSpPr/>
          <p:nvPr/>
        </p:nvGrpSpPr>
        <p:grpSpPr>
          <a:xfrm>
            <a:off x="8184813" y="4516219"/>
            <a:ext cx="929713" cy="449473"/>
            <a:chOff x="7439850" y="3360808"/>
            <a:chExt cx="902826" cy="610862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F4A3715B-EEF5-6640-864F-526FF8418E34}"/>
                </a:ext>
              </a:extLst>
            </p:cNvPr>
            <p:cNvSpPr/>
            <p:nvPr/>
          </p:nvSpPr>
          <p:spPr>
            <a:xfrm>
              <a:off x="7439850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Chevron 14">
              <a:extLst>
                <a:ext uri="{FF2B5EF4-FFF2-40B4-BE49-F238E27FC236}">
                  <a16:creationId xmlns:a16="http://schemas.microsoft.com/office/drawing/2014/main" id="{B30FE16D-4454-0B48-8A18-E3F109842D8C}"/>
                </a:ext>
              </a:extLst>
            </p:cNvPr>
            <p:cNvSpPr/>
            <p:nvPr/>
          </p:nvSpPr>
          <p:spPr>
            <a:xfrm>
              <a:off x="7891263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40163-4EE7-884E-A514-8BED689734FB}"/>
              </a:ext>
            </a:extLst>
          </p:cNvPr>
          <p:cNvSpPr txBox="1"/>
          <p:nvPr/>
        </p:nvSpPr>
        <p:spPr>
          <a:xfrm>
            <a:off x="9389998" y="6027386"/>
            <a:ext cx="2507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Radial sequence logo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D06CDC-873D-0342-AAA2-04534B5F1D0B}"/>
              </a:ext>
            </a:extLst>
          </p:cNvPr>
          <p:cNvGrpSpPr/>
          <p:nvPr/>
        </p:nvGrpSpPr>
        <p:grpSpPr>
          <a:xfrm>
            <a:off x="2467676" y="4516219"/>
            <a:ext cx="929713" cy="449473"/>
            <a:chOff x="7439850" y="3360808"/>
            <a:chExt cx="902826" cy="610862"/>
          </a:xfrm>
        </p:grpSpPr>
        <p:sp>
          <p:nvSpPr>
            <p:cNvPr id="21" name="Chevron 20">
              <a:extLst>
                <a:ext uri="{FF2B5EF4-FFF2-40B4-BE49-F238E27FC236}">
                  <a16:creationId xmlns:a16="http://schemas.microsoft.com/office/drawing/2014/main" id="{D10E7FF0-5412-8144-8C26-7C18758F117D}"/>
                </a:ext>
              </a:extLst>
            </p:cNvPr>
            <p:cNvSpPr/>
            <p:nvPr/>
          </p:nvSpPr>
          <p:spPr>
            <a:xfrm>
              <a:off x="7439850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190738B5-172F-A345-A5CC-E5CF1B8DFE4D}"/>
                </a:ext>
              </a:extLst>
            </p:cNvPr>
            <p:cNvSpPr/>
            <p:nvPr/>
          </p:nvSpPr>
          <p:spPr>
            <a:xfrm>
              <a:off x="7891263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9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792EF-E6C2-FE4E-9B93-3BFB9F77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2. Identifying tumor-specific binding motifs using </a:t>
            </a:r>
            <a:r>
              <a:rPr lang="en-US" b="1" dirty="0" err="1"/>
              <a:t>DeepBCR</a:t>
            </a:r>
            <a:endParaRPr lang="en-US" b="1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913FBC-D959-D24A-9AC2-7938838F1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Synthetic data -&gt; TCGA data</a:t>
            </a:r>
          </a:p>
          <a:p>
            <a:r>
              <a:rPr lang="en-US" dirty="0"/>
              <a:t>Simple NN -&gt; </a:t>
            </a:r>
            <a:r>
              <a:rPr lang="en-US" dirty="0" err="1"/>
              <a:t>DeepBCR</a:t>
            </a:r>
            <a:endParaRPr lang="en-US" dirty="0"/>
          </a:p>
          <a:p>
            <a:r>
              <a:rPr lang="en-US" dirty="0"/>
              <a:t>2 classes -&gt; Tumor-type specific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71A48-97F9-7F42-A24C-E9DCB3FA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1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A865-2B4A-BD48-B2F9-79731E4C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39945-AF1F-0441-8D84-86E57250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7390794" cy="4351338"/>
          </a:xfrm>
        </p:spPr>
        <p:txBody>
          <a:bodyPr>
            <a:normAutofit/>
          </a:bodyPr>
          <a:lstStyle/>
          <a:p>
            <a:r>
              <a:rPr lang="en-US" dirty="0"/>
              <a:t>Input: Random kmers (encoded into 4D binary array)</a:t>
            </a:r>
          </a:p>
          <a:p>
            <a:pPr lvl="1"/>
            <a:r>
              <a:rPr lang="en-US" dirty="0"/>
              <a:t>Feed into </a:t>
            </a:r>
            <a:r>
              <a:rPr lang="en-US" dirty="0" err="1"/>
              <a:t>DeepBCR</a:t>
            </a:r>
            <a:r>
              <a:rPr lang="en-US" dirty="0"/>
              <a:t> model</a:t>
            </a:r>
          </a:p>
          <a:p>
            <a:r>
              <a:rPr lang="en-US" b="1" dirty="0"/>
              <a:t>Output: Scores for tumor-type association</a:t>
            </a:r>
          </a:p>
          <a:p>
            <a:pPr lvl="1"/>
            <a:r>
              <a:rPr lang="en-US" dirty="0"/>
              <a:t>Ex: CARBKC -&gt;  [0.1, 0.1, 0.1, 0.7, 0, 0, 0 … 0]</a:t>
            </a:r>
          </a:p>
          <a:p>
            <a:r>
              <a:rPr lang="en-US" dirty="0"/>
              <a:t>For each tumor type:</a:t>
            </a:r>
          </a:p>
          <a:p>
            <a:pPr lvl="1"/>
            <a:r>
              <a:rPr lang="en-US" dirty="0"/>
              <a:t>Rank random k-</a:t>
            </a:r>
            <a:r>
              <a:rPr lang="en-US" dirty="0" err="1"/>
              <a:t>mers</a:t>
            </a:r>
            <a:r>
              <a:rPr lang="en-US" dirty="0"/>
              <a:t> based on association with the tumor type</a:t>
            </a:r>
          </a:p>
          <a:p>
            <a:pPr lvl="1"/>
            <a:r>
              <a:rPr lang="en-US" dirty="0"/>
              <a:t>Visualize top 5% of k-</a:t>
            </a:r>
            <a:r>
              <a:rPr lang="en-US" dirty="0" err="1"/>
              <a:t>mers</a:t>
            </a:r>
            <a:r>
              <a:rPr lang="en-US" dirty="0"/>
              <a:t> (using sequence logo)</a:t>
            </a:r>
          </a:p>
          <a:p>
            <a:pPr lvl="1"/>
            <a:r>
              <a:rPr lang="en-US" dirty="0"/>
              <a:t>Clustering on high-scoring motifs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6E2E3-EE3D-364F-89B3-D18D8527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713D8-4CE1-924A-B71B-5744543C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6428" y="4742321"/>
            <a:ext cx="1947562" cy="16092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9226CF-3728-734A-84E1-9CD2EEA032D4}"/>
              </a:ext>
            </a:extLst>
          </p:cNvPr>
          <p:cNvCxnSpPr>
            <a:cxnSpLocks/>
          </p:cNvCxnSpPr>
          <p:nvPr/>
        </p:nvCxnSpPr>
        <p:spPr>
          <a:xfrm>
            <a:off x="10049946" y="1454646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ED1C04-4163-0841-996D-190C51983336}"/>
              </a:ext>
            </a:extLst>
          </p:cNvPr>
          <p:cNvSpPr txBox="1"/>
          <p:nvPr/>
        </p:nvSpPr>
        <p:spPr>
          <a:xfrm>
            <a:off x="8994812" y="808315"/>
            <a:ext cx="211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CDR3 sequences -&gt; 4D binary array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0F1A37-7FFB-354E-AD82-4703D62A6B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457" y="319450"/>
            <a:ext cx="1196443" cy="54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D281A0-8B45-B141-A83A-84C35E614722}"/>
              </a:ext>
            </a:extLst>
          </p:cNvPr>
          <p:cNvCxnSpPr>
            <a:cxnSpLocks/>
          </p:cNvCxnSpPr>
          <p:nvPr/>
        </p:nvCxnSpPr>
        <p:spPr>
          <a:xfrm>
            <a:off x="10049944" y="3255843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AF61D2-0456-FF4A-AC45-E4E5CC2C85E5}"/>
              </a:ext>
            </a:extLst>
          </p:cNvPr>
          <p:cNvSpPr txBox="1"/>
          <p:nvPr/>
        </p:nvSpPr>
        <p:spPr>
          <a:xfrm>
            <a:off x="8576137" y="3669749"/>
            <a:ext cx="288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top-performing kmers for each tumor type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C0D8E5C6-3688-2540-8BD0-AB2D3A73B4DE}"/>
              </a:ext>
            </a:extLst>
          </p:cNvPr>
          <p:cNvSpPr/>
          <p:nvPr/>
        </p:nvSpPr>
        <p:spPr>
          <a:xfrm>
            <a:off x="9216454" y="1908240"/>
            <a:ext cx="1666978" cy="1191046"/>
          </a:xfrm>
          <a:prstGeom prst="cube">
            <a:avLst>
              <a:gd name="adj" fmla="val 18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DeepBCR</a:t>
            </a:r>
            <a:r>
              <a:rPr lang="en-US" sz="2000" dirty="0"/>
              <a:t> NN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9631FF-FDAB-A049-8758-2A1564C4AC8C}"/>
              </a:ext>
            </a:extLst>
          </p:cNvPr>
          <p:cNvCxnSpPr>
            <a:cxnSpLocks/>
          </p:cNvCxnSpPr>
          <p:nvPr/>
        </p:nvCxnSpPr>
        <p:spPr>
          <a:xfrm>
            <a:off x="10020209" y="4316080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6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205C-7D26-3F40-BB82-D775623D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295"/>
            <a:ext cx="10515600" cy="1104092"/>
          </a:xfrm>
        </p:spPr>
        <p:txBody>
          <a:bodyPr>
            <a:normAutofit/>
          </a:bodyPr>
          <a:lstStyle/>
          <a:p>
            <a:r>
              <a:rPr lang="en-US" sz="3800" dirty="0"/>
              <a:t>Results: Tumor-specific sequence logos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9BE6DC-8124-C146-B22D-B3B5CBE40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10629"/>
            <a:ext cx="10337323" cy="47939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5EFE3-BD38-2240-B7A5-B940C382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4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B2A9-EFCD-D447-AE78-5AD4DDDB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88045-18AF-6D45-B574-989BD029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452"/>
            <a:ext cx="10515600" cy="4351338"/>
          </a:xfrm>
        </p:spPr>
        <p:txBody>
          <a:bodyPr/>
          <a:lstStyle/>
          <a:p>
            <a:r>
              <a:rPr lang="en-US" dirty="0"/>
              <a:t>Greedy similarity-based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5DED8-0FB7-2548-8226-EE24D9F1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874A68-23EB-0A43-A6B5-6D49D182B26B}"/>
              </a:ext>
            </a:extLst>
          </p:cNvPr>
          <p:cNvGrpSpPr/>
          <p:nvPr/>
        </p:nvGrpSpPr>
        <p:grpSpPr>
          <a:xfrm>
            <a:off x="4082185" y="3778119"/>
            <a:ext cx="889601" cy="683653"/>
            <a:chOff x="7439850" y="3360806"/>
            <a:chExt cx="902824" cy="610864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3D019EE3-6E77-D344-899C-488B9A132AAA}"/>
                </a:ext>
              </a:extLst>
            </p:cNvPr>
            <p:cNvSpPr/>
            <p:nvPr/>
          </p:nvSpPr>
          <p:spPr>
            <a:xfrm>
              <a:off x="7439850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40B7DA5E-B46F-494F-8DD8-E9770CF718D2}"/>
                </a:ext>
              </a:extLst>
            </p:cNvPr>
            <p:cNvSpPr/>
            <p:nvPr/>
          </p:nvSpPr>
          <p:spPr>
            <a:xfrm>
              <a:off x="7891260" y="3360806"/>
              <a:ext cx="451414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58B9668-717B-D64E-9755-54C419649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01" y="2814343"/>
            <a:ext cx="3160157" cy="261120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9E5F6EB-75CD-1B4C-95A7-782F861520E2}"/>
              </a:ext>
            </a:extLst>
          </p:cNvPr>
          <p:cNvGrpSpPr/>
          <p:nvPr/>
        </p:nvGrpSpPr>
        <p:grpSpPr>
          <a:xfrm>
            <a:off x="5490890" y="2300899"/>
            <a:ext cx="6390834" cy="3922444"/>
            <a:chOff x="6276063" y="283525"/>
            <a:chExt cx="5440507" cy="32222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0D5C45-6CD1-8944-94F7-8E39058DB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6063" y="312028"/>
              <a:ext cx="1782373" cy="14698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019499-9A67-E24C-8E21-BB3017511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3765" y="283525"/>
              <a:ext cx="1821178" cy="14876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484AFC-7DAA-4A47-A7CF-C717B92AD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73243" y="283526"/>
              <a:ext cx="1850721" cy="150783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311074-29CD-294F-B57C-123F03518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6064" y="1993193"/>
              <a:ext cx="1782372" cy="14524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B593171-53EE-784E-9DE1-524EA3726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3765" y="1993190"/>
              <a:ext cx="1819536" cy="15126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AB3B10-70A4-474D-B589-E4D109FB7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3301" y="1990599"/>
              <a:ext cx="1853269" cy="1488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65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186F-8E11-044B-91BC-F1F2F50BB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76" y="365125"/>
            <a:ext cx="110490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Identifying the significant 6-mer clusters for each tumor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FCB5F-4D41-4044-8F46-404858F9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C604ED-48C8-E04F-9D61-1F96F0C44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665"/>
            <a:ext cx="10515600" cy="4351338"/>
          </a:xfrm>
        </p:spPr>
        <p:txBody>
          <a:bodyPr/>
          <a:lstStyle/>
          <a:p>
            <a:r>
              <a:rPr lang="en-US" dirty="0"/>
              <a:t>Each cluster’s ”lead k-</a:t>
            </a:r>
            <a:r>
              <a:rPr lang="en-US" dirty="0" err="1"/>
              <a:t>mer</a:t>
            </a:r>
            <a:r>
              <a:rPr lang="en-US" dirty="0"/>
              <a:t>” is shown</a:t>
            </a:r>
          </a:p>
          <a:p>
            <a:r>
              <a:rPr lang="en-US" dirty="0"/>
              <a:t>Tumor-specific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B8D495F-E429-844E-99BD-FF4E3857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2" y="2798779"/>
            <a:ext cx="11165215" cy="32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63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B3C927-D55D-B444-AE9D-9C92C211B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214438"/>
            <a:ext cx="10668000" cy="2387600"/>
          </a:xfrm>
        </p:spPr>
        <p:txBody>
          <a:bodyPr>
            <a:normAutofit/>
          </a:bodyPr>
          <a:lstStyle/>
          <a:p>
            <a:r>
              <a:rPr lang="en-US" dirty="0"/>
              <a:t>3. Comparison of models with different parameters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0264546-38FF-9A40-B9FD-A0720CEF5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Correlation of cluster results</a:t>
            </a:r>
          </a:p>
          <a:p>
            <a:r>
              <a:rPr lang="en-US" dirty="0"/>
              <a:t>Training checkpoints</a:t>
            </a:r>
          </a:p>
          <a:p>
            <a:r>
              <a:rPr lang="en-US" dirty="0"/>
              <a:t>3D performance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CCC34-70E6-B146-9745-FBF2E7BA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89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DF45-7AFF-3B4B-A0AA-0EFFA7F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Correlation between two sets of model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6F516-A9E3-DE42-86C3-97D9DBF5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2706" y="1623107"/>
            <a:ext cx="3489875" cy="2872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CDF60-FEDC-FF44-960C-EEFE704C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40A3A2-29D7-B148-AF15-9F18679B6C27}"/>
              </a:ext>
            </a:extLst>
          </p:cNvPr>
          <p:cNvSpPr txBox="1">
            <a:spLocks/>
          </p:cNvSpPr>
          <p:nvPr/>
        </p:nvSpPr>
        <p:spPr>
          <a:xfrm>
            <a:off x="838200" y="1623107"/>
            <a:ext cx="62845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Correlation between tumor-specific results from 2 models with different training parameters</a:t>
            </a:r>
          </a:p>
          <a:p>
            <a:pPr lvl="1"/>
            <a:r>
              <a:rPr lang="en-US" dirty="0"/>
              <a:t>(300, 200, 1000, 500, 6, 20)</a:t>
            </a:r>
          </a:p>
          <a:p>
            <a:pPr lvl="1"/>
            <a:r>
              <a:rPr lang="en-US" dirty="0"/>
              <a:t>(300, 200, 1000, 1000, 6, 20)</a:t>
            </a:r>
          </a:p>
          <a:p>
            <a:r>
              <a:rPr lang="en-US" dirty="0"/>
              <a:t>Determining tumor-type specificity</a:t>
            </a:r>
          </a:p>
          <a:p>
            <a:pPr lvl="1"/>
            <a:r>
              <a:rPr lang="en-US" dirty="0"/>
              <a:t>Expect results for the same tumor type to be similar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64B13-207E-B94A-8016-2DA9EF1F857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1180A-95D0-5B45-A51C-12DF80A4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55" y="4478402"/>
            <a:ext cx="6372226" cy="198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3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83CC-B421-F748-9E17-F8330C811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8AAD-5EC0-FF4F-95B7-25C02AB75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93725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300" dirty="0"/>
              <a:t>Background: The </a:t>
            </a:r>
            <a:r>
              <a:rPr lang="en-US" sz="3300" dirty="0" err="1"/>
              <a:t>DeepBCR</a:t>
            </a:r>
            <a:r>
              <a:rPr lang="en-US" sz="3300" dirty="0"/>
              <a:t> project</a:t>
            </a:r>
          </a:p>
          <a:p>
            <a:pPr>
              <a:lnSpc>
                <a:spcPct val="150000"/>
              </a:lnSpc>
            </a:pPr>
            <a:r>
              <a:rPr lang="en-US" sz="3300" dirty="0"/>
              <a:t>Methods and Results: </a:t>
            </a:r>
            <a:r>
              <a:rPr lang="en-US" sz="3300" u="sng" dirty="0"/>
              <a:t>Identifying the CDR3 binding motifs for specific tumor antigens</a:t>
            </a:r>
            <a:br>
              <a:rPr lang="en-US" sz="3300" u="sng" dirty="0"/>
            </a:br>
            <a:r>
              <a:rPr lang="en-US" sz="3300" dirty="0"/>
              <a:t>(aka: What did the model learn from the data?)</a:t>
            </a:r>
          </a:p>
          <a:p>
            <a:pPr lvl="1">
              <a:lnSpc>
                <a:spcPct val="150000"/>
              </a:lnSpc>
            </a:pPr>
            <a:r>
              <a:rPr lang="en-US" sz="2900" dirty="0"/>
              <a:t>Model validation using synthetic data</a:t>
            </a:r>
          </a:p>
          <a:p>
            <a:pPr lvl="1">
              <a:lnSpc>
                <a:spcPct val="150000"/>
              </a:lnSpc>
            </a:pPr>
            <a:r>
              <a:rPr lang="en-US" sz="2900" dirty="0"/>
              <a:t>Generating sequence logos to visualize CDR3 binding motifs</a:t>
            </a:r>
          </a:p>
          <a:p>
            <a:pPr lvl="1">
              <a:lnSpc>
                <a:spcPct val="150000"/>
              </a:lnSpc>
            </a:pPr>
            <a:r>
              <a:rPr lang="en-US" sz="2900" dirty="0"/>
              <a:t>Compare models using feature correlation</a:t>
            </a:r>
          </a:p>
          <a:p>
            <a:pPr lvl="1">
              <a:lnSpc>
                <a:spcPct val="150000"/>
              </a:lnSpc>
            </a:pPr>
            <a:r>
              <a:rPr lang="en-US" sz="2900" dirty="0"/>
              <a:t>Determine CDR3 binding location</a:t>
            </a:r>
          </a:p>
          <a:p>
            <a:pPr>
              <a:lnSpc>
                <a:spcPct val="150000"/>
              </a:lnSpc>
            </a:pPr>
            <a:r>
              <a:rPr lang="en-US" sz="33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1FC45-E229-A143-9EFF-9DCFC2C7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1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9F-61A9-3645-90CB-81AF62D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checkpoints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B074E-888A-5844-B77B-294671FC0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Considered testing results at 5 different training checkpoints</a:t>
            </a:r>
            <a:br>
              <a:rPr lang="en-US" dirty="0"/>
            </a:br>
            <a:r>
              <a:rPr lang="en-US" dirty="0"/>
              <a:t>(100, 500, 1000, 2000, 3000)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2FB3E-A32A-F64C-AD38-71B867D0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4001-C299-3A4C-B4C3-AC9B88EC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40199"/>
            <a:ext cx="11071252" cy="18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07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B759-A84E-D147-95A9-E60A9D2F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750"/>
            <a:ext cx="10515600" cy="1325563"/>
          </a:xfrm>
        </p:spPr>
        <p:txBody>
          <a:bodyPr/>
          <a:lstStyle/>
          <a:p>
            <a:r>
              <a:rPr lang="en-US" dirty="0"/>
              <a:t>Model parameter trends are more similar after more training iterations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27DA06-30C7-6347-B27C-5CA1E26E0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6044" y="2149958"/>
            <a:ext cx="4151176" cy="39209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EEE9-E4DC-8E4D-8820-C2408B78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9D396-41A9-3F4F-AE46-D4269C4AF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023" y="2270729"/>
            <a:ext cx="4663803" cy="3748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7FA806-CBB5-C348-8EAE-1BBCE16CD2C9}"/>
              </a:ext>
            </a:extLst>
          </p:cNvPr>
          <p:cNvSpPr txBox="1"/>
          <p:nvPr/>
        </p:nvSpPr>
        <p:spPr>
          <a:xfrm>
            <a:off x="1419146" y="5589248"/>
            <a:ext cx="1328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iterations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10F1F-1F16-454A-9159-31A21F61F4FB}"/>
              </a:ext>
            </a:extLst>
          </p:cNvPr>
          <p:cNvSpPr txBox="1"/>
          <p:nvPr/>
        </p:nvSpPr>
        <p:spPr>
          <a:xfrm>
            <a:off x="4279184" y="5569297"/>
            <a:ext cx="186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 iterations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ECDBE-523B-4045-A047-C78D4309C7D3}"/>
              </a:ext>
            </a:extLst>
          </p:cNvPr>
          <p:cNvSpPr txBox="1"/>
          <p:nvPr/>
        </p:nvSpPr>
        <p:spPr>
          <a:xfrm>
            <a:off x="5315946" y="3490053"/>
            <a:ext cx="110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212189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4792EF-E6C2-FE4E-9B93-3BFB9F77F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Further Analyses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913FBC-D959-D24A-9AC2-7938838F13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Determining the location of the CDR3 binding motif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71A48-97F9-7F42-A24C-E9DCB3FA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7DCF-C57B-D740-A0CF-A56BECF4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Methods: Visualizing binding affinity in CDR3 sequence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DED5-A9CF-2A4A-9783-A9CC84824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Used same-length CDR3s (ex: 16)</a:t>
            </a:r>
          </a:p>
          <a:p>
            <a:pPr fontAlgn="base"/>
            <a:r>
              <a:rPr lang="en-US" dirty="0"/>
              <a:t>6-mer prediction scores -&gt; binding scores at each CDR3 position</a:t>
            </a:r>
          </a:p>
          <a:p>
            <a:pPr lvl="1" fontAlgn="base"/>
            <a:r>
              <a:rPr lang="en-US" dirty="0"/>
              <a:t>Sliding window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68BE9-6BC8-ED4E-863E-312BD357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04DAF-BB9F-D540-855F-EA32AF73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901" y="3421494"/>
            <a:ext cx="3894770" cy="29159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EF77AF-AE83-DC44-BC10-331591AB869C}"/>
              </a:ext>
            </a:extLst>
          </p:cNvPr>
          <p:cNvGrpSpPr/>
          <p:nvPr/>
        </p:nvGrpSpPr>
        <p:grpSpPr>
          <a:xfrm>
            <a:off x="5709020" y="4793674"/>
            <a:ext cx="774908" cy="623454"/>
            <a:chOff x="7439850" y="3360808"/>
            <a:chExt cx="902826" cy="610862"/>
          </a:xfrm>
        </p:grpSpPr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AD44B68C-1A54-3F4F-9A2A-E281DA443002}"/>
                </a:ext>
              </a:extLst>
            </p:cNvPr>
            <p:cNvSpPr/>
            <p:nvPr/>
          </p:nvSpPr>
          <p:spPr>
            <a:xfrm>
              <a:off x="7439850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D546CD79-FA50-3347-AA82-87A66FD7B4B1}"/>
                </a:ext>
              </a:extLst>
            </p:cNvPr>
            <p:cNvSpPr/>
            <p:nvPr/>
          </p:nvSpPr>
          <p:spPr>
            <a:xfrm>
              <a:off x="7891263" y="3360808"/>
              <a:ext cx="451413" cy="61086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146" name="Picture 2" descr="https://lh5.googleusercontent.com/SGRnHzyJh9kUL8WHogyx-Vf7o-m_dHf2q3qXlCha3h02vBXVLzmAW5Fbvs232-hg8UB51xSW4u3Eo-D-16Z0Jk1Tuyca5nYKCP6i-2nJUkw--Ie7Hwjtp0sU_9ef_mOzATyIu2Azm6I">
            <a:extLst>
              <a:ext uri="{FF2B5EF4-FFF2-40B4-BE49-F238E27FC236}">
                <a16:creationId xmlns:a16="http://schemas.microsoft.com/office/drawing/2014/main" id="{A47F7B12-7438-104D-8E21-4E1ABA3D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317" y="3422074"/>
            <a:ext cx="4059865" cy="29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78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11BB4-DBD7-A447-BA61-8FD51E07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533"/>
          </a:xfrm>
        </p:spPr>
        <p:txBody>
          <a:bodyPr>
            <a:normAutofit/>
          </a:bodyPr>
          <a:lstStyle/>
          <a:p>
            <a:r>
              <a:rPr lang="en-US" sz="3500" dirty="0"/>
              <a:t>Average binding scores for the 16 CDR3 binding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D10D2-B53C-7C40-ADB5-580A99FF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24</a:t>
            </a:fld>
            <a:endParaRPr lang="en-US"/>
          </a:p>
        </p:txBody>
      </p:sp>
      <p:pic>
        <p:nvPicPr>
          <p:cNvPr id="7170" name="Picture 2" descr="https://lh6.googleusercontent.com/U531qM24l0wySI8y90x0LxUNq5XcCKw_9f_rgdkMEpymLvpbXd_kbkq48qEJMYWtXhSfzn-ACoeOYIZrCBkM8QwaToDdQM9y_UYYeNfFHcKtsL4HkyFP-L1WKSgKTiRRVBrw5mcc7q0">
            <a:extLst>
              <a:ext uri="{FF2B5EF4-FFF2-40B4-BE49-F238E27FC236}">
                <a16:creationId xmlns:a16="http://schemas.microsoft.com/office/drawing/2014/main" id="{0B724572-0232-5542-9C49-59843CB39B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46488"/>
            <a:ext cx="10116901" cy="4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9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B14E-6895-684E-81EA-7A884D6C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Cancer-specific CDR3 sequence logos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1EEFB2-0F63-D54B-AF56-D48C93DAF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375" y="1565992"/>
            <a:ext cx="10758055" cy="49362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CB151-8FA8-2742-A053-7F69768F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2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33AD-2F40-2E48-AEF8-EB3CA443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4564-25FF-5E41-BB95-8676020C1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58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Validation of </a:t>
            </a:r>
            <a:r>
              <a:rPr lang="en-US" dirty="0" err="1"/>
              <a:t>DeepBCR</a:t>
            </a:r>
            <a:r>
              <a:rPr lang="en-US" dirty="0"/>
              <a:t> model performance using synthetic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Visualizing tumor-type-specific CDR3 binding motifs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Sequence logos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Clustering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Model comparison using cluster feature correlation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Determining the CDR3 binding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Created robust method for identifying and visualizing tumor-specific BCR/CDR3 binding motifs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Validated methods using positive controls &amp; model comparison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390E6-CB61-504A-9113-40B10175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11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6BDB-A4E9-A44D-8831-CB014DDF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34000" cy="1325563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D41BA-3F86-2E4B-8A86-E8876E7CD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Predicting drug treatment responses</a:t>
            </a:r>
          </a:p>
          <a:p>
            <a:r>
              <a:rPr lang="en-US" dirty="0"/>
              <a:t>Monitoring disease prediction</a:t>
            </a:r>
          </a:p>
          <a:p>
            <a:r>
              <a:rPr lang="en-US" dirty="0"/>
              <a:t>AI/ML: Uncovering what the neural network learned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E399A7-B204-F94A-AC99-7008A72972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Refine model comparison analysis</a:t>
            </a:r>
          </a:p>
          <a:p>
            <a:r>
              <a:rPr lang="en-US" dirty="0"/>
              <a:t>Check 3D receptor structures</a:t>
            </a:r>
          </a:p>
          <a:p>
            <a:r>
              <a:rPr lang="en-US" dirty="0"/>
              <a:t>Antigen-specific CDR3 binding motifs</a:t>
            </a:r>
          </a:p>
          <a:p>
            <a:r>
              <a:rPr lang="en-US" dirty="0"/>
              <a:t>Design new antibody drugs for cancer treatments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F994E-99E8-BC4B-AAF7-81FA71F2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23E4C1-24C8-804A-AFCD-53BB051032E6}"/>
              </a:ext>
            </a:extLst>
          </p:cNvPr>
          <p:cNvSpPr txBox="1">
            <a:spLocks/>
          </p:cNvSpPr>
          <p:nvPr/>
        </p:nvSpPr>
        <p:spPr>
          <a:xfrm>
            <a:off x="6019800" y="365125"/>
            <a:ext cx="533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02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7D06-BEEF-564C-9F20-41A2E5C2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7CF2-CDF4-6C48-B226-BFAC0A7A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Shirley Liu</a:t>
            </a:r>
          </a:p>
          <a:p>
            <a:r>
              <a:rPr lang="en-US" dirty="0"/>
              <a:t>Sherlock Hu</a:t>
            </a:r>
          </a:p>
          <a:p>
            <a:r>
              <a:rPr lang="en-US" dirty="0"/>
              <a:t>Immunology Group</a:t>
            </a:r>
          </a:p>
          <a:p>
            <a:r>
              <a:rPr lang="en-US" dirty="0"/>
              <a:t>The entire Liu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F2AC9-C3CC-7148-90EA-E7798E30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2D946-089D-B945-ADD5-7CEED40C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800815"/>
            <a:ext cx="3236495" cy="559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3393F3-86C0-854B-85C6-55C4840CF9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052" y="4800815"/>
            <a:ext cx="3236495" cy="6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952B-030B-8F40-AB55-F0347A2C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listening!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54E5C-11B7-BC43-A1F0-B9B09B72B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Any 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7C80F-5855-C340-9A82-B5DA5185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2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FA41-70D2-1640-80B5-D5EE15C4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DeepBCR</a:t>
            </a:r>
            <a:r>
              <a:rPr lang="en-US" dirty="0"/>
              <a:t> Project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939488-479C-1A43-881B-90E6E0A2B68F}"/>
              </a:ext>
            </a:extLst>
          </p:cNvPr>
          <p:cNvSpPr/>
          <p:nvPr/>
        </p:nvSpPr>
        <p:spPr>
          <a:xfrm>
            <a:off x="315884" y="1785505"/>
            <a:ext cx="2033965" cy="139912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data: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TCGA Data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(CDR3s extracted with TRUST)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FF2200-2B67-DC44-AB84-9809D516F964}"/>
              </a:ext>
            </a:extLst>
          </p:cNvPr>
          <p:cNvSpPr/>
          <p:nvPr/>
        </p:nvSpPr>
        <p:spPr>
          <a:xfrm>
            <a:off x="3381335" y="1753311"/>
            <a:ext cx="1549099" cy="1431323"/>
          </a:xfrm>
          <a:prstGeom prst="cube">
            <a:avLst>
              <a:gd name="adj" fmla="val 18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DeepBCRNN</a:t>
            </a:r>
            <a:r>
              <a:rPr lang="en-US" sz="2000" dirty="0"/>
              <a:t>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A634C5F-D602-DC4A-86E7-0CE229A2AC8F}"/>
              </a:ext>
            </a:extLst>
          </p:cNvPr>
          <p:cNvSpPr/>
          <p:nvPr/>
        </p:nvSpPr>
        <p:spPr>
          <a:xfrm>
            <a:off x="2514536" y="2230796"/>
            <a:ext cx="723494" cy="53133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53653C1-4A03-B049-ACB1-52F107DAD79F}"/>
              </a:ext>
            </a:extLst>
          </p:cNvPr>
          <p:cNvSpPr/>
          <p:nvPr/>
        </p:nvSpPr>
        <p:spPr>
          <a:xfrm>
            <a:off x="5140459" y="2197072"/>
            <a:ext cx="821461" cy="57599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46587C-0654-C940-A190-0D92DB116964}"/>
              </a:ext>
            </a:extLst>
          </p:cNvPr>
          <p:cNvSpPr/>
          <p:nvPr/>
        </p:nvSpPr>
        <p:spPr>
          <a:xfrm>
            <a:off x="9578851" y="1725112"/>
            <a:ext cx="2209807" cy="14313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CDR3 Motif Extraction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1F0B-9AF5-214A-A8B5-29B7A9B6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7672" y="6356350"/>
            <a:ext cx="1226127" cy="365125"/>
          </a:xfrm>
        </p:spPr>
        <p:txBody>
          <a:bodyPr/>
          <a:lstStyle/>
          <a:p>
            <a:fld id="{D52CFA25-3D50-CB47-AA5D-5ADF6E16A50C}" type="slidenum">
              <a:rPr lang="en-US" smtClean="0"/>
              <a:t>3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C3EF44-983F-034E-9AFD-BA660D9B3AB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683755" y="3156435"/>
            <a:ext cx="0" cy="100511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4F4CC7-554B-6443-A245-DF2918A94B9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73328" y="3156435"/>
            <a:ext cx="4110427" cy="98887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C48CFF9-2FEA-A543-82ED-6187E5985A71}"/>
              </a:ext>
            </a:extLst>
          </p:cNvPr>
          <p:cNvSpPr/>
          <p:nvPr/>
        </p:nvSpPr>
        <p:spPr>
          <a:xfrm>
            <a:off x="6113439" y="1808296"/>
            <a:ext cx="2209807" cy="137633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prediction: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Tumor-specific association scores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E9BD2B8-1498-6845-92FA-8FD5C276BF38}"/>
              </a:ext>
            </a:extLst>
          </p:cNvPr>
          <p:cNvSpPr/>
          <p:nvPr/>
        </p:nvSpPr>
        <p:spPr>
          <a:xfrm>
            <a:off x="9338116" y="4699924"/>
            <a:ext cx="2695212" cy="106781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Positive control using synthetic data</a:t>
            </a:r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79EB5E63-5241-9548-9617-EF45217BC8B0}"/>
              </a:ext>
            </a:extLst>
          </p:cNvPr>
          <p:cNvSpPr/>
          <p:nvPr/>
        </p:nvSpPr>
        <p:spPr>
          <a:xfrm>
            <a:off x="8610600" y="2208468"/>
            <a:ext cx="782218" cy="57599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A339333-6E6A-D042-8075-8E2EB554B971}"/>
              </a:ext>
            </a:extLst>
          </p:cNvPr>
          <p:cNvSpPr/>
          <p:nvPr/>
        </p:nvSpPr>
        <p:spPr>
          <a:xfrm>
            <a:off x="9336148" y="5896212"/>
            <a:ext cx="2695212" cy="45440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comparison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3EFE22-79F3-E14E-892C-A0BB51AC6BEE}"/>
              </a:ext>
            </a:extLst>
          </p:cNvPr>
          <p:cNvSpPr/>
          <p:nvPr/>
        </p:nvSpPr>
        <p:spPr>
          <a:xfrm>
            <a:off x="9651976" y="4179818"/>
            <a:ext cx="2136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Validation Tests: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4801677-3E3E-4640-8A4C-097FFB52B61C}"/>
              </a:ext>
            </a:extLst>
          </p:cNvPr>
          <p:cNvSpPr/>
          <p:nvPr/>
        </p:nvSpPr>
        <p:spPr>
          <a:xfrm>
            <a:off x="4738256" y="5313327"/>
            <a:ext cx="3624022" cy="45440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F53D1CE-62F1-664F-A740-93BA1EBB39A5}"/>
              </a:ext>
            </a:extLst>
          </p:cNvPr>
          <p:cNvSpPr/>
          <p:nvPr/>
        </p:nvSpPr>
        <p:spPr>
          <a:xfrm>
            <a:off x="4726072" y="5930761"/>
            <a:ext cx="3624022" cy="460095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Determining binding location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23CBC2B-5065-EE45-A15A-206B0CD6869E}"/>
              </a:ext>
            </a:extLst>
          </p:cNvPr>
          <p:cNvSpPr/>
          <p:nvPr/>
        </p:nvSpPr>
        <p:spPr>
          <a:xfrm>
            <a:off x="4726072" y="4675933"/>
            <a:ext cx="3624022" cy="45440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Sequence logo visualization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5727FA-5DA3-9F47-8445-95CC68A11EC0}"/>
              </a:ext>
            </a:extLst>
          </p:cNvPr>
          <p:cNvSpPr/>
          <p:nvPr/>
        </p:nvSpPr>
        <p:spPr>
          <a:xfrm>
            <a:off x="5027849" y="4213307"/>
            <a:ext cx="31898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Motif Extraction:</a:t>
            </a:r>
          </a:p>
        </p:txBody>
      </p:sp>
    </p:spTree>
    <p:extLst>
      <p:ext uri="{BB962C8B-B14F-4D97-AF65-F5344CB8AC3E}">
        <p14:creationId xmlns:p14="http://schemas.microsoft.com/office/powerpoint/2010/main" val="400632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2EBE-C2C6-FE40-A9E3-C46991FE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DeepBCR</a:t>
            </a:r>
            <a:r>
              <a:rPr lang="en-US" dirty="0"/>
              <a:t> model framework (</a:t>
            </a:r>
            <a:r>
              <a:rPr lang="en-US" i="1" dirty="0"/>
              <a:t>Sherlock Hu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1B041-360B-0E45-B396-508C3CF72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9982" y="1690688"/>
            <a:ext cx="9263301" cy="4208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910D-E07A-B643-B714-6DD1D091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523B47-4959-0B4D-9A22-9FAFE0ED55F6}"/>
              </a:ext>
            </a:extLst>
          </p:cNvPr>
          <p:cNvSpPr/>
          <p:nvPr/>
        </p:nvSpPr>
        <p:spPr>
          <a:xfrm>
            <a:off x="9208795" y="3157267"/>
            <a:ext cx="1169502" cy="9804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0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E303E-3727-BF4E-83FF-CDF163A2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85" y="297327"/>
            <a:ext cx="8326585" cy="987446"/>
          </a:xfrm>
        </p:spPr>
        <p:txBody>
          <a:bodyPr>
            <a:normAutofit/>
          </a:bodyPr>
          <a:lstStyle/>
          <a:p>
            <a:r>
              <a:rPr lang="en-US" sz="3800" dirty="0"/>
              <a:t>Input: Binary encoded CDR3s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A956-A95F-5F42-8695-C76FAA597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85" y="1173371"/>
            <a:ext cx="8230869" cy="3049523"/>
          </a:xfrm>
        </p:spPr>
        <p:txBody>
          <a:bodyPr>
            <a:normAutofit/>
          </a:bodyPr>
          <a:lstStyle/>
          <a:p>
            <a:r>
              <a:rPr lang="en-US" sz="2400" dirty="0"/>
              <a:t>TCGA cancer data (BCR repertoires)</a:t>
            </a:r>
          </a:p>
          <a:p>
            <a:pPr lvl="1"/>
            <a:r>
              <a:rPr lang="en-US" dirty="0"/>
              <a:t>12 relevant tumor types (+ normal tissue)</a:t>
            </a:r>
          </a:p>
          <a:p>
            <a:pPr lvl="1"/>
            <a:r>
              <a:rPr lang="en-US" dirty="0"/>
              <a:t>TRUST algorithm extracts CDR3s (</a:t>
            </a:r>
            <a:r>
              <a:rPr lang="en-US" i="1" dirty="0"/>
              <a:t>Bo Li</a:t>
            </a:r>
            <a:r>
              <a:rPr lang="en-US" dirty="0"/>
              <a:t>)</a:t>
            </a:r>
          </a:p>
          <a:p>
            <a:r>
              <a:rPr lang="en-US" sz="2400" dirty="0"/>
              <a:t>Binary encoding of CDR3s</a:t>
            </a:r>
          </a:p>
          <a:p>
            <a:pPr lvl="1"/>
            <a:r>
              <a:rPr lang="en-US" dirty="0"/>
              <a:t>CDR3 -&gt; 6-mers -&gt; 2D binary array</a:t>
            </a:r>
          </a:p>
          <a:p>
            <a:pPr lvl="1"/>
            <a:r>
              <a:rPr lang="en-US" dirty="0"/>
              <a:t>4D input array: </a:t>
            </a:r>
            <a:r>
              <a:rPr lang="en-US" sz="2400" dirty="0"/>
              <a:t>1) # patients; 2) # k-</a:t>
            </a:r>
            <a:r>
              <a:rPr lang="en-US" sz="2400" dirty="0" err="1"/>
              <a:t>mers</a:t>
            </a:r>
            <a:r>
              <a:rPr lang="en-US" sz="2400" dirty="0"/>
              <a:t> per patient; </a:t>
            </a:r>
            <a:br>
              <a:rPr lang="en-US" sz="2400" dirty="0"/>
            </a:br>
            <a:r>
              <a:rPr lang="en-US" sz="2400" dirty="0"/>
              <a:t>3) k-</a:t>
            </a:r>
            <a:r>
              <a:rPr lang="en-US" sz="2400" dirty="0" err="1"/>
              <a:t>mer</a:t>
            </a:r>
            <a:r>
              <a:rPr lang="en-US" sz="2400" dirty="0"/>
              <a:t> length; 4) 20 (# of amino acid letters)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9A128-B159-5645-BFC1-DD7E0A3D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5065" y="6356350"/>
            <a:ext cx="2743200" cy="365125"/>
          </a:xfrm>
        </p:spPr>
        <p:txBody>
          <a:bodyPr/>
          <a:lstStyle/>
          <a:p>
            <a:fld id="{D52CFA25-3D50-CB47-AA5D-5ADF6E16A50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5585F-64C4-5546-8C22-86907A5A6C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8674" y="1098715"/>
            <a:ext cx="3048945" cy="1665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6E69A-4763-A649-97F8-E7469DEF2A68}"/>
              </a:ext>
            </a:extLst>
          </p:cNvPr>
          <p:cNvSpPr txBox="1"/>
          <p:nvPr/>
        </p:nvSpPr>
        <p:spPr>
          <a:xfrm>
            <a:off x="8666482" y="3095634"/>
            <a:ext cx="295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CARWYV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CBE33-8A59-E943-915F-B140592D6EF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143222" y="3464966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1C200F-1719-4449-A648-CC7D7CA5A797}"/>
              </a:ext>
            </a:extLst>
          </p:cNvPr>
          <p:cNvSpPr txBox="1"/>
          <p:nvPr/>
        </p:nvSpPr>
        <p:spPr>
          <a:xfrm>
            <a:off x="8720050" y="3796318"/>
            <a:ext cx="2812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[0, 0, 1, . . . 0, 0]</a:t>
            </a:r>
          </a:p>
          <a:p>
            <a:pPr algn="ctr"/>
            <a:r>
              <a:rPr lang="en-US" dirty="0"/>
              <a:t>[1, 0, 0, . . . 0, 0]</a:t>
            </a:r>
          </a:p>
          <a:p>
            <a:pPr algn="ctr"/>
            <a:r>
              <a:rPr lang="en-US" dirty="0"/>
              <a:t>[0, . . . 1  . . . , 0]</a:t>
            </a:r>
          </a:p>
          <a:p>
            <a:pPr algn="ctr"/>
            <a:r>
              <a:rPr lang="en-US" dirty="0"/>
              <a:t>[0, 0, . . . 1, 0, 0]</a:t>
            </a:r>
          </a:p>
          <a:p>
            <a:pPr algn="ctr"/>
            <a:r>
              <a:rPr lang="en-US" dirty="0"/>
              <a:t>[0, 0, . . . 0, 1, 0]</a:t>
            </a:r>
          </a:p>
          <a:p>
            <a:pPr algn="ctr"/>
            <a:r>
              <a:rPr lang="en-US" dirty="0"/>
              <a:t>[0, 0, . . . 0, 0, 1]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B2F452-DB84-CF48-9464-9E81635A0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0121" y="190699"/>
            <a:ext cx="1377510" cy="6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EF52DA-4CDD-334D-97E9-772115B67490}"/>
              </a:ext>
            </a:extLst>
          </p:cNvPr>
          <p:cNvCxnSpPr>
            <a:cxnSpLocks/>
          </p:cNvCxnSpPr>
          <p:nvPr/>
        </p:nvCxnSpPr>
        <p:spPr>
          <a:xfrm>
            <a:off x="10143222" y="724066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4666F2-81C8-2C49-BFEE-9D408C3EC2E1}"/>
              </a:ext>
            </a:extLst>
          </p:cNvPr>
          <p:cNvCxnSpPr>
            <a:cxnSpLocks/>
          </p:cNvCxnSpPr>
          <p:nvPr/>
        </p:nvCxnSpPr>
        <p:spPr>
          <a:xfrm>
            <a:off x="10126287" y="2764282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CEED02-51F8-3644-8EE1-BFCE4A6B68A2}"/>
              </a:ext>
            </a:extLst>
          </p:cNvPr>
          <p:cNvCxnSpPr>
            <a:cxnSpLocks/>
          </p:cNvCxnSpPr>
          <p:nvPr/>
        </p:nvCxnSpPr>
        <p:spPr>
          <a:xfrm>
            <a:off x="10143222" y="5550644"/>
            <a:ext cx="0" cy="337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AF3A4-14F7-8B41-8DCD-553893E26B52}"/>
              </a:ext>
            </a:extLst>
          </p:cNvPr>
          <p:cNvSpPr txBox="1"/>
          <p:nvPr/>
        </p:nvSpPr>
        <p:spPr>
          <a:xfrm>
            <a:off x="8312264" y="5906890"/>
            <a:ext cx="362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4D binary input array containing all 6-mers for all patients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6D25A9-9E53-4446-A557-6B6907C8C2E2}"/>
              </a:ext>
            </a:extLst>
          </p:cNvPr>
          <p:cNvSpPr txBox="1">
            <a:spLocks/>
          </p:cNvSpPr>
          <p:nvPr/>
        </p:nvSpPr>
        <p:spPr>
          <a:xfrm>
            <a:off x="345908" y="4488166"/>
            <a:ext cx="8364451" cy="803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Output: Tumor-type association scores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30D0716-E781-3641-ACE4-A8A517A13DBA}"/>
              </a:ext>
            </a:extLst>
          </p:cNvPr>
          <p:cNvSpPr txBox="1">
            <a:spLocks/>
          </p:cNvSpPr>
          <p:nvPr/>
        </p:nvSpPr>
        <p:spPr>
          <a:xfrm>
            <a:off x="499352" y="5344399"/>
            <a:ext cx="7841087" cy="94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Prediction of association with each of the 12 tumor types (or normal tissue)</a:t>
            </a:r>
          </a:p>
          <a:p>
            <a:r>
              <a:rPr lang="en-US" sz="2400" dirty="0"/>
              <a:t> Ex: [0.05, 0.05, 0.1, 0, 0, . . . , 0.6, 0.2]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5DD07-9801-9E43-8DFA-1CDFEF7D171B}"/>
              </a:ext>
            </a:extLst>
          </p:cNvPr>
          <p:cNvSpPr txBox="1"/>
          <p:nvPr/>
        </p:nvSpPr>
        <p:spPr>
          <a:xfrm>
            <a:off x="8243455" y="-83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6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D9CD-5C92-244B-BADB-72C7653D4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87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Good performance… but what did the </a:t>
            </a:r>
            <a:r>
              <a:rPr lang="en-US" sz="3500" dirty="0" err="1"/>
              <a:t>DeepBCR</a:t>
            </a:r>
            <a:r>
              <a:rPr lang="en-US" sz="3500" dirty="0"/>
              <a:t> model learn?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E3F28-504A-A041-BCAE-94E60369E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86" y="1536358"/>
            <a:ext cx="10515600" cy="894997"/>
          </a:xfrm>
        </p:spPr>
        <p:txBody>
          <a:bodyPr>
            <a:noAutofit/>
          </a:bodyPr>
          <a:lstStyle/>
          <a:p>
            <a:r>
              <a:rPr lang="en-US" dirty="0"/>
              <a:t>Neural net = “Black Box”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EA592-4884-B641-A0CC-EB523545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7672" y="6356350"/>
            <a:ext cx="1226127" cy="365125"/>
          </a:xfrm>
        </p:spPr>
        <p:txBody>
          <a:bodyPr/>
          <a:lstStyle/>
          <a:p>
            <a:fld id="{D52CFA25-3D50-CB47-AA5D-5ADF6E16A50C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074B1B-775F-3243-91CD-2793FE20FD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976" y="2728344"/>
            <a:ext cx="4115670" cy="3131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57F6D-9E42-A945-A7EE-56D1B302E24E}"/>
              </a:ext>
            </a:extLst>
          </p:cNvPr>
          <p:cNvSpPr txBox="1"/>
          <p:nvPr/>
        </p:nvSpPr>
        <p:spPr>
          <a:xfrm>
            <a:off x="7498727" y="2378867"/>
            <a:ext cx="2391126" cy="37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Accuracy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D7D841-FDF8-D349-8B80-1CE550B15BFB}"/>
              </a:ext>
            </a:extLst>
          </p:cNvPr>
          <p:cNvSpPr/>
          <p:nvPr/>
        </p:nvSpPr>
        <p:spPr>
          <a:xfrm>
            <a:off x="3133713" y="5967806"/>
            <a:ext cx="592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*Random predictor will have an accuracy 7.7% and AUC=0.5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562C9-F880-3343-900B-6B998A910789}"/>
              </a:ext>
            </a:extLst>
          </p:cNvPr>
          <p:cNvSpPr txBox="1"/>
          <p:nvPr/>
        </p:nvSpPr>
        <p:spPr>
          <a:xfrm>
            <a:off x="2429268" y="2378867"/>
            <a:ext cx="2391126" cy="37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ADDC93-5DC7-5144-949C-7ED2700B77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4110" y="2679604"/>
            <a:ext cx="4171371" cy="31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FEA777-471F-D14E-BBB3-9CABBCEBB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379912"/>
            <a:ext cx="11277600" cy="1635300"/>
          </a:xfrm>
        </p:spPr>
        <p:txBody>
          <a:bodyPr>
            <a:normAutofit/>
          </a:bodyPr>
          <a:lstStyle/>
          <a:p>
            <a:r>
              <a:rPr lang="en-US" sz="4400" dirty="0"/>
              <a:t>Identifying Tumor-Specific CDR3 Binding Motifs</a:t>
            </a:r>
            <a:br>
              <a:rPr lang="en-US" sz="4400" dirty="0"/>
            </a:br>
            <a:r>
              <a:rPr lang="en-US" sz="4400" dirty="0"/>
              <a:t>Using the </a:t>
            </a:r>
            <a:r>
              <a:rPr lang="en-US" sz="4400" dirty="0" err="1"/>
              <a:t>DeepBCR</a:t>
            </a:r>
            <a:r>
              <a:rPr lang="en-US" sz="4400" dirty="0"/>
              <a:t> Framework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DC7565-AAE5-4C41-A720-F350972CF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98594"/>
            <a:ext cx="9144000" cy="2857756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Question: How does our immune system recognize tumor cells?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422CB-FE22-4F4B-8549-74FF5F378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3D66-2AF3-EA42-A71E-520BD51A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23921"/>
            <a:ext cx="11066253" cy="900888"/>
          </a:xfrm>
        </p:spPr>
        <p:txBody>
          <a:bodyPr>
            <a:normAutofit/>
          </a:bodyPr>
          <a:lstStyle/>
          <a:p>
            <a:r>
              <a:rPr lang="en-US" sz="3400" dirty="0"/>
              <a:t>Goal: Identify CDR3 binding motifs for specific tumor antigens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6AA6-70D1-4744-BFF2-FDD89C13A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3210"/>
            <a:ext cx="10515600" cy="1562700"/>
          </a:xfrm>
        </p:spPr>
        <p:txBody>
          <a:bodyPr/>
          <a:lstStyle/>
          <a:p>
            <a:r>
              <a:rPr lang="en-US" dirty="0"/>
              <a:t>Specifically focus on CDR3</a:t>
            </a:r>
          </a:p>
          <a:p>
            <a:r>
              <a:rPr lang="en-US" dirty="0"/>
              <a:t>Tumor-specificity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774E0-BF72-C944-885F-5A34B38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AC231-F0EC-CD47-9FA4-EEB823FD85A0}"/>
              </a:ext>
            </a:extLst>
          </p:cNvPr>
          <p:cNvSpPr/>
          <p:nvPr/>
        </p:nvSpPr>
        <p:spPr>
          <a:xfrm>
            <a:off x="838200" y="3441521"/>
            <a:ext cx="105156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latin typeface="+mj-lt"/>
              </a:rPr>
              <a:t>Methods:</a:t>
            </a:r>
          </a:p>
          <a:p>
            <a:endParaRPr lang="en-US" sz="16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NN model validation using synthetic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Generating tumor-specific sequence logos for motif visualization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Comparison of models using feature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Identifying the CDR3 binding location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802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7859D8-F5DB-5649-8235-9C0A2F0C2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1. Validating NN model performance using synthetic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FCF0BD-6543-C549-B75F-1069787AB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C614F-85DE-A146-A231-68601E3B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CFA25-3D50-CB47-AA5D-5ADF6E16A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8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36631</TotalTime>
  <Words>2398</Words>
  <Application>Microsoft Macintosh PowerPoint</Application>
  <PresentationFormat>Widescreen</PresentationFormat>
  <Paragraphs>386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Tumor-specific B-Cell Receptor Motif Discovery Using the DeepBCR Framework</vt:lpstr>
      <vt:lpstr>Presentation Overview</vt:lpstr>
      <vt:lpstr>The DeepBCR Project</vt:lpstr>
      <vt:lpstr>DeepBCR model framework (Sherlock Hu)</vt:lpstr>
      <vt:lpstr>Input: Binary encoded CDR3s</vt:lpstr>
      <vt:lpstr>Good performance… but what did the DeepBCR model learn?</vt:lpstr>
      <vt:lpstr>Identifying Tumor-Specific CDR3 Binding Motifs Using the DeepBCR Framework</vt:lpstr>
      <vt:lpstr>Goal: Identify CDR3 binding motifs for specific tumor antigens</vt:lpstr>
      <vt:lpstr>1. Validating NN model performance using synthetic data</vt:lpstr>
      <vt:lpstr>Methods: Synthetic Data</vt:lpstr>
      <vt:lpstr>Results: Sequence logos reveal embedded positive k-mers</vt:lpstr>
      <vt:lpstr>motifStack package for visualizing multiple sequence logos</vt:lpstr>
      <vt:lpstr>2. Identifying tumor-specific binding motifs using DeepBCR</vt:lpstr>
      <vt:lpstr>Methods</vt:lpstr>
      <vt:lpstr>Results: Tumor-specific sequence logos</vt:lpstr>
      <vt:lpstr>Clustering</vt:lpstr>
      <vt:lpstr>Identifying the significant 6-mer clusters for each tumor type</vt:lpstr>
      <vt:lpstr>3. Comparison of models with different parameters</vt:lpstr>
      <vt:lpstr>Correlation between two sets of model parameters</vt:lpstr>
      <vt:lpstr>Training checkpoints</vt:lpstr>
      <vt:lpstr>Model parameter trends are more similar after more training iterations</vt:lpstr>
      <vt:lpstr>4. Further Analyses</vt:lpstr>
      <vt:lpstr>Methods: Visualizing binding affinity in CDR3 sequence positions</vt:lpstr>
      <vt:lpstr>Average binding scores for the 16 CDR3 binding positions</vt:lpstr>
      <vt:lpstr>Cancer-specific CDR3 sequence logos</vt:lpstr>
      <vt:lpstr>Summary &amp; Conclusion</vt:lpstr>
      <vt:lpstr>Applications</vt:lpstr>
      <vt:lpstr>Acknowledgments</vt:lpstr>
      <vt:lpstr>Thank you for listening! 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20CynthiaChen</cp:lastModifiedBy>
  <cp:revision>95</cp:revision>
  <dcterms:created xsi:type="dcterms:W3CDTF">2018-08-26T03:41:03Z</dcterms:created>
  <dcterms:modified xsi:type="dcterms:W3CDTF">2018-11-05T17:59:12Z</dcterms:modified>
</cp:coreProperties>
</file>